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92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lt-LT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cat>
            <c:numRef>
              <c:f>Sheet1!$A$2:$A$24</c:f>
              <c:numCache>
                <c:formatCode>General</c:formatCode>
                <c:ptCount val="23"/>
              </c:numCache>
            </c:numRef>
          </c:cat>
          <c:val>
            <c:numRef>
              <c:f>Sheet1!$B$2:$B$24</c:f>
              <c:numCache>
                <c:formatCode>General</c:formatCode>
                <c:ptCount val="23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92</c:v>
                </c:pt>
                <c:pt idx="4">
                  <c:v>92</c:v>
                </c:pt>
                <c:pt idx="5">
                  <c:v>84</c:v>
                </c:pt>
                <c:pt idx="6">
                  <c:v>59</c:v>
                </c:pt>
                <c:pt idx="7">
                  <c:v>51</c:v>
                </c:pt>
                <c:pt idx="8">
                  <c:v>35</c:v>
                </c:pt>
                <c:pt idx="9">
                  <c:v>35</c:v>
                </c:pt>
                <c:pt idx="10">
                  <c:v>35</c:v>
                </c:pt>
                <c:pt idx="11">
                  <c:v>27</c:v>
                </c:pt>
                <c:pt idx="12">
                  <c:v>27</c:v>
                </c:pt>
                <c:pt idx="13">
                  <c:v>18</c:v>
                </c:pt>
                <c:pt idx="14">
                  <c:v>18</c:v>
                </c:pt>
                <c:pt idx="15">
                  <c:v>18</c:v>
                </c:pt>
                <c:pt idx="16">
                  <c:v>10</c:v>
                </c:pt>
                <c:pt idx="17">
                  <c:v>10</c:v>
                </c:pt>
                <c:pt idx="18">
                  <c:v>10</c:v>
                </c:pt>
                <c:pt idx="19">
                  <c:v>10</c:v>
                </c:pt>
                <c:pt idx="20">
                  <c:v>10</c:v>
                </c:pt>
                <c:pt idx="21">
                  <c:v>10</c:v>
                </c:pt>
                <c:pt idx="22">
                  <c:v>10</c:v>
                </c:pt>
              </c:numCache>
            </c:numRef>
          </c:val>
        </c:ser>
        <c:axId val="58592640"/>
        <c:axId val="58610816"/>
      </c:barChart>
      <c:catAx>
        <c:axId val="58592640"/>
        <c:scaling>
          <c:orientation val="minMax"/>
        </c:scaling>
        <c:delete val="1"/>
        <c:axPos val="b"/>
        <c:numFmt formatCode="General" sourceLinked="1"/>
        <c:tickLblPos val="nextTo"/>
        <c:crossAx val="58610816"/>
        <c:crosses val="autoZero"/>
        <c:auto val="1"/>
        <c:lblAlgn val="ctr"/>
        <c:lblOffset val="100"/>
      </c:catAx>
      <c:valAx>
        <c:axId val="58610816"/>
        <c:scaling>
          <c:orientation val="minMax"/>
          <c:max val="100"/>
          <c:min val="0"/>
        </c:scaling>
        <c:delete val="1"/>
        <c:axPos val="l"/>
        <c:numFmt formatCode="General" sourceLinked="1"/>
        <c:majorTickMark val="none"/>
        <c:tickLblPos val="nextTo"/>
        <c:crossAx val="58592640"/>
        <c:crosses val="autoZero"/>
        <c:crossBetween val="between"/>
        <c:majorUnit val="1000"/>
      </c:valAx>
    </c:plotArea>
    <c:plotVisOnly val="1"/>
  </c:chart>
  <c:txPr>
    <a:bodyPr/>
    <a:lstStyle/>
    <a:p>
      <a:pPr>
        <a:defRPr sz="1800"/>
      </a:pPr>
      <a:endParaRPr lang="lt-LT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B1CF5-0AC0-4642-B02A-6DF5A08244C7}" type="datetimeFigureOut">
              <a:rPr lang="lt-LT" smtClean="0"/>
              <a:pPr/>
              <a:t>2008.04.10</a:t>
            </a:fld>
            <a:endParaRPr lang="lt-LT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D5389509-1B37-448E-8675-9B32C2772F12}" type="slidenum">
              <a:rPr lang="lt-LT" smtClean="0"/>
              <a:pPr/>
              <a:t>‹#›</a:t>
            </a:fld>
            <a:endParaRPr lang="lt-LT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B1CF5-0AC0-4642-B02A-6DF5A08244C7}" type="datetimeFigureOut">
              <a:rPr lang="lt-LT" smtClean="0"/>
              <a:pPr/>
              <a:t>2008.04.10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89509-1B37-448E-8675-9B32C2772F12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B1CF5-0AC0-4642-B02A-6DF5A08244C7}" type="datetimeFigureOut">
              <a:rPr lang="lt-LT" smtClean="0"/>
              <a:pPr/>
              <a:t>2008.04.10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89509-1B37-448E-8675-9B32C2772F12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B1CF5-0AC0-4642-B02A-6DF5A08244C7}" type="datetimeFigureOut">
              <a:rPr lang="lt-LT" smtClean="0"/>
              <a:pPr/>
              <a:t>2008.04.10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89509-1B37-448E-8675-9B32C2772F12}" type="slidenum">
              <a:rPr lang="lt-LT" smtClean="0"/>
              <a:pPr/>
              <a:t>‹#›</a:t>
            </a:fld>
            <a:endParaRPr lang="lt-LT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B1CF5-0AC0-4642-B02A-6DF5A08244C7}" type="datetimeFigureOut">
              <a:rPr lang="lt-LT" smtClean="0"/>
              <a:pPr/>
              <a:t>2008.04.10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lt-LT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D5389509-1B37-448E-8675-9B32C2772F12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B1CF5-0AC0-4642-B02A-6DF5A08244C7}" type="datetimeFigureOut">
              <a:rPr lang="lt-LT" smtClean="0"/>
              <a:pPr/>
              <a:t>2008.04.10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89509-1B37-448E-8675-9B32C2772F12}" type="slidenum">
              <a:rPr lang="lt-LT" smtClean="0"/>
              <a:pPr/>
              <a:t>‹#›</a:t>
            </a:fld>
            <a:endParaRPr lang="lt-LT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B1CF5-0AC0-4642-B02A-6DF5A08244C7}" type="datetimeFigureOut">
              <a:rPr lang="lt-LT" smtClean="0"/>
              <a:pPr/>
              <a:t>2008.04.10</a:t>
            </a:fld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89509-1B37-448E-8675-9B32C2772F12}" type="slidenum">
              <a:rPr lang="lt-LT" smtClean="0"/>
              <a:pPr/>
              <a:t>‹#›</a:t>
            </a:fld>
            <a:endParaRPr lang="lt-LT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B1CF5-0AC0-4642-B02A-6DF5A08244C7}" type="datetimeFigureOut">
              <a:rPr lang="lt-LT" smtClean="0"/>
              <a:pPr/>
              <a:t>2008.04.10</a:t>
            </a:fld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89509-1B37-448E-8675-9B32C2772F12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B1CF5-0AC0-4642-B02A-6DF5A08244C7}" type="datetimeFigureOut">
              <a:rPr lang="lt-LT" smtClean="0"/>
              <a:pPr/>
              <a:t>2008.04.10</a:t>
            </a:fld>
            <a:endParaRPr lang="lt-L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89509-1B37-448E-8675-9B32C2772F12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B1CF5-0AC0-4642-B02A-6DF5A08244C7}" type="datetimeFigureOut">
              <a:rPr lang="lt-LT" smtClean="0"/>
              <a:pPr/>
              <a:t>2008.04.10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89509-1B37-448E-8675-9B32C2772F12}" type="slidenum">
              <a:rPr lang="lt-LT" smtClean="0"/>
              <a:pPr/>
              <a:t>‹#›</a:t>
            </a:fld>
            <a:endParaRPr lang="lt-LT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B1CF5-0AC0-4642-B02A-6DF5A08244C7}" type="datetimeFigureOut">
              <a:rPr lang="lt-LT" smtClean="0"/>
              <a:pPr/>
              <a:t>2008.04.10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D5389509-1B37-448E-8675-9B32C2772F12}" type="slidenum">
              <a:rPr lang="lt-LT" smtClean="0"/>
              <a:pPr/>
              <a:t>‹#›</a:t>
            </a:fld>
            <a:endParaRPr lang="lt-LT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29B1CF5-0AC0-4642-B02A-6DF5A08244C7}" type="datetimeFigureOut">
              <a:rPr lang="lt-LT" smtClean="0"/>
              <a:pPr/>
              <a:t>2008.04.10</a:t>
            </a:fld>
            <a:endParaRPr lang="lt-L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lt-LT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D5389509-1B37-448E-8675-9B32C2772F12}" type="slidenum">
              <a:rPr lang="lt-LT" smtClean="0"/>
              <a:pPr/>
              <a:t>‹#›</a:t>
            </a:fld>
            <a:endParaRPr lang="lt-L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sz="6000" smtClean="0"/>
              <a:t>Skai</a:t>
            </a:r>
            <a:r>
              <a:rPr lang="lt-LT" sz="6000" dirty="0" smtClean="0"/>
              <a:t>čių diktavimas</a:t>
            </a:r>
            <a:endParaRPr lang="lt-LT" sz="6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71802" y="3286124"/>
            <a:ext cx="3000396" cy="297550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/>
              <a:t>Bet</a:t>
            </a:r>
            <a:r>
              <a:rPr lang="en-US" dirty="0" smtClean="0"/>
              <a:t> </a:t>
            </a:r>
            <a:r>
              <a:rPr lang="lt-LT" dirty="0" smtClean="0"/>
              <a:t>reikėtų geriau...</a:t>
            </a:r>
            <a:endParaRPr lang="lt-LT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lt-LT" dirty="0" smtClean="0"/>
              <a:t>Tikrindami ar galime ištarti skaičių 100, galime pradėti nuo viršūnės, ties kuria radom 10, ir paeiti briauna su paskutiniu skaitmeniu (0).</a:t>
            </a:r>
          </a:p>
          <a:p>
            <a:r>
              <a:rPr lang="lt-LT" dirty="0" smtClean="0"/>
              <a:t>Taip galime išbandyti visus skaičiaus pradžios ištarimo variantus (ir apskaičiuoti kaina(</a:t>
            </a:r>
            <a:r>
              <a:rPr lang="lt-LT" b="1" dirty="0" smtClean="0"/>
              <a:t>i</a:t>
            </a:r>
            <a:r>
              <a:rPr lang="lt-LT" dirty="0" smtClean="0"/>
              <a:t>)) per O(L) laiko. Visas algoritmas užtruks O(L</a:t>
            </a:r>
            <a:r>
              <a:rPr lang="en-US" dirty="0" smtClean="0"/>
              <a:t>²</a:t>
            </a:r>
            <a:r>
              <a:rPr lang="lt-LT" dirty="0" smtClean="0"/>
              <a:t>).</a:t>
            </a:r>
            <a:endParaRPr lang="lt-L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t-LT" dirty="0" smtClean="0"/>
              <a:t>Ei! Mums reikia ne kainos, o išskaidymo!</a:t>
            </a:r>
            <a:endParaRPr lang="lt-LT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lt-LT" dirty="0" smtClean="0"/>
              <a:t>Skaičiuodami kaina(</a:t>
            </a:r>
            <a:r>
              <a:rPr lang="lt-LT" b="1" dirty="0" smtClean="0"/>
              <a:t>i</a:t>
            </a:r>
            <a:r>
              <a:rPr lang="lt-LT" dirty="0" smtClean="0"/>
              <a:t>), pasižymime, kokio ilgio skaičių labiausiai apsimoka ištarti vienu ypu.</a:t>
            </a:r>
          </a:p>
          <a:p>
            <a:r>
              <a:rPr lang="lt-LT" dirty="0" smtClean="0"/>
              <a:t>Naudodamiesi šiais duomenimis, galime atkurti visą skaičiaus skaidymą.</a:t>
            </a:r>
            <a:endParaRPr lang="lt-L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/>
              <a:t>Testai</a:t>
            </a:r>
            <a:endParaRPr lang="lt-LT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445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0800"/>
                <a:gridCol w="2590800"/>
                <a:gridCol w="2590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Testo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numeris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Skai</a:t>
                      </a:r>
                      <a:r>
                        <a:rPr lang="lt-LT" dirty="0" smtClean="0"/>
                        <a:t>čiaus</a:t>
                      </a:r>
                      <a:r>
                        <a:rPr lang="lt-LT" baseline="0" dirty="0" smtClean="0"/>
                        <a:t> ilgis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Ištariamų skaičių kiekis</a:t>
                      </a:r>
                      <a:endParaRPr lang="lt-L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</a:t>
                      </a:r>
                      <a:endParaRPr lang="lt-L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500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500</a:t>
                      </a:r>
                      <a:endParaRPr lang="lt-L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50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10000</a:t>
                      </a:r>
                      <a:endParaRPr lang="lt-L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1000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7575</a:t>
                      </a:r>
                      <a:endParaRPr lang="lt-L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1218</a:t>
                      </a:r>
                      <a:endParaRPr lang="lt-L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30000</a:t>
                      </a:r>
                      <a:endParaRPr lang="lt-L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1000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10000</a:t>
                      </a:r>
                      <a:endParaRPr lang="lt-L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60000</a:t>
                      </a:r>
                      <a:endParaRPr lang="lt-L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256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4567</a:t>
                      </a:r>
                      <a:endParaRPr lang="lt-L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50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</a:t>
                      </a:r>
                      <a:endParaRPr lang="lt-L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1000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10000</a:t>
                      </a:r>
                      <a:endParaRPr lang="lt-LT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dirty="0" smtClean="0"/>
              <a:t>Rezultatai</a:t>
            </a:r>
            <a:endParaRPr lang="lt-LT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/>
              <a:t>Ką mes turime?</a:t>
            </a:r>
            <a:endParaRPr lang="lt-LT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lt-LT" dirty="0" smtClean="0"/>
              <a:t>Vieną ilgą skaičių</a:t>
            </a:r>
          </a:p>
          <a:p>
            <a:pPr lvl="1"/>
            <a:r>
              <a:rPr lang="lt-LT" dirty="0" smtClean="0"/>
              <a:t>1410022</a:t>
            </a:r>
          </a:p>
          <a:p>
            <a:r>
              <a:rPr lang="lt-LT" dirty="0" smtClean="0"/>
              <a:t>Keletą (tikriausiai) trumpesnių skaičių ir jų ištarimo „kainas“</a:t>
            </a:r>
          </a:p>
          <a:p>
            <a:pPr lvl="1">
              <a:tabLst>
                <a:tab pos="1350963" algn="l"/>
              </a:tabLst>
            </a:pPr>
            <a:r>
              <a:rPr lang="lt-LT" dirty="0" smtClean="0"/>
              <a:t>0	10</a:t>
            </a:r>
          </a:p>
          <a:p>
            <a:pPr lvl="1">
              <a:tabLst>
                <a:tab pos="1350963" algn="l"/>
              </a:tabLst>
            </a:pPr>
            <a:r>
              <a:rPr lang="lt-LT" dirty="0" smtClean="0"/>
              <a:t>1	10</a:t>
            </a:r>
          </a:p>
          <a:p>
            <a:pPr lvl="1">
              <a:tabLst>
                <a:tab pos="1350963" algn="l"/>
              </a:tabLst>
            </a:pPr>
            <a:r>
              <a:rPr lang="lt-LT" dirty="0" smtClean="0"/>
              <a:t>2	10</a:t>
            </a:r>
          </a:p>
          <a:p>
            <a:pPr lvl="1">
              <a:tabLst>
                <a:tab pos="1350963" algn="l"/>
              </a:tabLst>
            </a:pPr>
            <a:r>
              <a:rPr lang="lt-LT" dirty="0" smtClean="0"/>
              <a:t>4	10</a:t>
            </a:r>
          </a:p>
          <a:p>
            <a:pPr lvl="1">
              <a:tabLst>
                <a:tab pos="1350963" algn="l"/>
              </a:tabLst>
            </a:pPr>
            <a:r>
              <a:rPr lang="lt-LT" dirty="0" smtClean="0"/>
              <a:t>14	15</a:t>
            </a:r>
          </a:p>
          <a:p>
            <a:pPr lvl="1">
              <a:tabLst>
                <a:tab pos="1350963" algn="l"/>
              </a:tabLst>
            </a:pPr>
            <a:r>
              <a:rPr lang="lt-LT" dirty="0" smtClean="0"/>
              <a:t>100	10</a:t>
            </a:r>
            <a:endParaRPr lang="lt-L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/>
              <a:t>Ką mums reikia padaryti?</a:t>
            </a:r>
            <a:endParaRPr lang="lt-LT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lt-LT" dirty="0" smtClean="0"/>
              <a:t>Duotąjį ilgą skaičių reikia išskaidyti į dalis.</a:t>
            </a:r>
          </a:p>
          <a:p>
            <a:pPr lvl="1"/>
            <a:r>
              <a:rPr lang="lt-LT" dirty="0" smtClean="0"/>
              <a:t>141-002-2</a:t>
            </a:r>
          </a:p>
          <a:p>
            <a:r>
              <a:rPr lang="lt-LT" dirty="0" smtClean="0"/>
              <a:t>Dalys turi būti pateiktame (trumpesnių skaičių) sąraše.</a:t>
            </a:r>
          </a:p>
          <a:p>
            <a:pPr lvl="1"/>
            <a:r>
              <a:rPr lang="lt-LT" dirty="0" smtClean="0"/>
              <a:t>1-4-1-0-0-2-2</a:t>
            </a:r>
          </a:p>
          <a:p>
            <a:r>
              <a:rPr lang="lt-LT" dirty="0" smtClean="0"/>
              <a:t>Parinktų dalių „kainų“ suma turi būti mažiausia.</a:t>
            </a:r>
          </a:p>
          <a:p>
            <a:pPr lvl="1"/>
            <a:r>
              <a:rPr lang="lt-LT" dirty="0" smtClean="0"/>
              <a:t>14-100-2-2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1571604" y="2143116"/>
            <a:ext cx="1214446" cy="1588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1571604" y="3038472"/>
            <a:ext cx="1643074" cy="1588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/>
              <a:t>Kaip spręsti?</a:t>
            </a:r>
            <a:endParaRPr lang="lt-LT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lt-LT" dirty="0" smtClean="0"/>
              <a:t>Paskutinių </a:t>
            </a:r>
            <a:r>
              <a:rPr lang="lt-LT" b="1" dirty="0" smtClean="0"/>
              <a:t>n-i</a:t>
            </a:r>
            <a:r>
              <a:rPr lang="lt-LT" dirty="0" smtClean="0"/>
              <a:t> skaitmenų geriausias išskaidymas nepriklauso nuo pirmųjų </a:t>
            </a:r>
            <a:r>
              <a:rPr lang="lt-LT" b="1" dirty="0" smtClean="0"/>
              <a:t>i</a:t>
            </a:r>
            <a:r>
              <a:rPr lang="lt-LT" dirty="0" smtClean="0"/>
              <a:t> skaitmenų išskaidymo.</a:t>
            </a:r>
          </a:p>
          <a:p>
            <a:r>
              <a:rPr lang="lt-LT" dirty="0" smtClean="0"/>
              <a:t>Tai dinaminis programavimas.</a:t>
            </a:r>
          </a:p>
          <a:p>
            <a:r>
              <a:rPr lang="lt-LT" dirty="0" smtClean="0"/>
              <a:t>Skaičiuojam kaina(</a:t>
            </a:r>
            <a:r>
              <a:rPr lang="lt-LT" b="1" dirty="0" smtClean="0"/>
              <a:t>i</a:t>
            </a:r>
            <a:r>
              <a:rPr lang="lt-LT" dirty="0" smtClean="0"/>
              <a:t>) pradėdami nuo </a:t>
            </a:r>
            <a:r>
              <a:rPr lang="lt-LT" b="1" dirty="0" smtClean="0"/>
              <a:t>i = n </a:t>
            </a:r>
            <a:r>
              <a:rPr lang="lt-LT" dirty="0" smtClean="0"/>
              <a:t>iki </a:t>
            </a:r>
            <a:r>
              <a:rPr lang="lt-LT" b="1" dirty="0" smtClean="0"/>
              <a:t>i = 1</a:t>
            </a:r>
            <a:r>
              <a:rPr lang="lt-LT" dirty="0" smtClean="0"/>
              <a:t>.</a:t>
            </a:r>
          </a:p>
          <a:p>
            <a:endParaRPr lang="lt-L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/>
              <a:t>Kaip skaičiuoti kaina(i)?</a:t>
            </a:r>
            <a:endParaRPr lang="lt-LT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lt-LT" dirty="0" smtClean="0"/>
              <a:t>Skaičiuokime, pavyzdžiui, kaina(3), t.y. mažiausią 10022 išskaidymo „kainą“.</a:t>
            </a:r>
          </a:p>
          <a:p>
            <a:r>
              <a:rPr lang="lt-LT" dirty="0" smtClean="0"/>
              <a:t>Patikriname visus</a:t>
            </a:r>
            <a:r>
              <a:rPr lang="en-US" dirty="0" smtClean="0"/>
              <a:t> </a:t>
            </a:r>
            <a:r>
              <a:rPr lang="en-US" dirty="0" err="1" smtClean="0"/>
              <a:t>galimus</a:t>
            </a:r>
            <a:r>
              <a:rPr lang="lt-LT" dirty="0" smtClean="0"/>
              <a:t> šių skaitmenų pradžios ištarimo būdus. Šiuo atveju tai 1 ir 100.</a:t>
            </a:r>
          </a:p>
          <a:p>
            <a:r>
              <a:rPr lang="lt-LT" dirty="0" smtClean="0"/>
              <a:t>Pirmojo būdo „kaina“ yra </a:t>
            </a:r>
            <a:r>
              <a:rPr lang="en-US" dirty="0" smtClean="0"/>
              <a:t>[</a:t>
            </a:r>
            <a:r>
              <a:rPr lang="lt-LT" dirty="0" smtClean="0"/>
              <a:t>„kaina“ ištarti 1</a:t>
            </a:r>
            <a:r>
              <a:rPr lang="en-US" dirty="0" smtClean="0"/>
              <a:t>]</a:t>
            </a:r>
            <a:r>
              <a:rPr lang="lt-LT" dirty="0" smtClean="0"/>
              <a:t> + </a:t>
            </a:r>
            <a:r>
              <a:rPr lang="en-US" dirty="0" smtClean="0"/>
              <a:t>[</a:t>
            </a:r>
            <a:r>
              <a:rPr lang="lt-LT" dirty="0" smtClean="0"/>
              <a:t>„kaina“ ištarti 0022 (t.y. </a:t>
            </a:r>
            <a:r>
              <a:rPr lang="lt-LT" i="1" dirty="0" smtClean="0"/>
              <a:t>kaina(4)</a:t>
            </a:r>
            <a:r>
              <a:rPr lang="en-US" dirty="0" smtClean="0"/>
              <a:t>)]</a:t>
            </a:r>
            <a:r>
              <a:rPr lang="lt-LT" dirty="0" smtClean="0"/>
              <a:t> = 10 + 40 = 50</a:t>
            </a:r>
          </a:p>
          <a:p>
            <a:r>
              <a:rPr lang="lt-LT" dirty="0" smtClean="0"/>
              <a:t>Antrojo būdo „kaina“ yra </a:t>
            </a:r>
            <a:r>
              <a:rPr lang="en-US" dirty="0" smtClean="0"/>
              <a:t>[</a:t>
            </a:r>
            <a:r>
              <a:rPr lang="lt-LT" dirty="0" smtClean="0"/>
              <a:t>„kaina“ ištarti 100</a:t>
            </a:r>
            <a:r>
              <a:rPr lang="en-US" dirty="0" smtClean="0"/>
              <a:t>]</a:t>
            </a:r>
            <a:r>
              <a:rPr lang="lt-LT" dirty="0" smtClean="0"/>
              <a:t> + </a:t>
            </a:r>
            <a:r>
              <a:rPr lang="en-US" dirty="0" smtClean="0"/>
              <a:t>[</a:t>
            </a:r>
            <a:r>
              <a:rPr lang="lt-LT" dirty="0" smtClean="0"/>
              <a:t>„kaina“ ištarti 22 (t.y. </a:t>
            </a:r>
            <a:r>
              <a:rPr lang="lt-LT" i="1" dirty="0" smtClean="0"/>
              <a:t>kaina(6)</a:t>
            </a:r>
            <a:r>
              <a:rPr lang="lt-LT" dirty="0" smtClean="0"/>
              <a:t>)</a:t>
            </a:r>
            <a:r>
              <a:rPr lang="en-US" dirty="0" smtClean="0"/>
              <a:t>]</a:t>
            </a:r>
            <a:r>
              <a:rPr lang="lt-LT" dirty="0" smtClean="0"/>
              <a:t> = 10 + 20 = 30</a:t>
            </a:r>
          </a:p>
          <a:p>
            <a:r>
              <a:rPr lang="lt-LT" dirty="0" smtClean="0"/>
              <a:t>Renkamės pigiausią būdą.</a:t>
            </a:r>
            <a:endParaRPr lang="lt-L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t-LT" dirty="0" smtClean="0"/>
              <a:t>Kaip patikrinti, ar skaitmenų seką galime ištarti ir kiek tai „kainuoja“?</a:t>
            </a:r>
            <a:endParaRPr lang="lt-LT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lt-LT" dirty="0" smtClean="0"/>
              <a:t>Trivialus lyginimas su kiekvienu sąrašo elementu užtruks O(LN). Tai gresia O(L³N) algoritmu.</a:t>
            </a:r>
          </a:p>
          <a:p>
            <a:r>
              <a:rPr lang="lt-LT" dirty="0" smtClean="0"/>
              <a:t>Galima naudoti TRIE.</a:t>
            </a:r>
            <a:endParaRPr lang="lt-L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/>
              <a:t>TRIE? Kas tai?</a:t>
            </a:r>
            <a:endParaRPr lang="lt-LT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lt-LT" dirty="0" smtClean="0"/>
              <a:t>Duomenų struktūra naudojama žodynams.</a:t>
            </a:r>
          </a:p>
          <a:p>
            <a:r>
              <a:rPr lang="lt-LT" dirty="0" smtClean="0"/>
              <a:t>Tai yra medis.</a:t>
            </a:r>
          </a:p>
          <a:p>
            <a:r>
              <a:rPr lang="lt-LT" dirty="0" smtClean="0"/>
              <a:t>Kiekviena briauna yra „pavadinta“ tam tikru skaitmeniu.</a:t>
            </a:r>
          </a:p>
          <a:p>
            <a:r>
              <a:rPr lang="lt-LT" dirty="0" smtClean="0"/>
              <a:t>Kiekviena viršūnė turi daugiausiai vieną vaiką su tam tikro pavadinimo briauna.</a:t>
            </a:r>
          </a:p>
          <a:p>
            <a:r>
              <a:rPr lang="lt-LT" dirty="0" smtClean="0"/>
              <a:t>Kai kurios viršūnės turi požymį. Briaunų pavadinimai kelyje nuo šaknies iki viršūnės su požymiu sudaro žodyne laikomą žodį (mūsų atveju, skaičių).</a:t>
            </a:r>
            <a:endParaRPr lang="lt-L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/>
              <a:t>TRIE pavyzdys</a:t>
            </a:r>
            <a:endParaRPr lang="lt-LT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1409696"/>
          </a:xfrm>
        </p:spPr>
        <p:txBody>
          <a:bodyPr/>
          <a:lstStyle/>
          <a:p>
            <a:r>
              <a:rPr lang="lt-LT" dirty="0" smtClean="0"/>
              <a:t>Mūsų nagrinėjamame pavyzdyje požymis yra skaičiaus ištarimo kaina.</a:t>
            </a:r>
          </a:p>
          <a:p>
            <a:r>
              <a:rPr lang="lt-LT" dirty="0" smtClean="0"/>
              <a:t>TRIE galėtų atrodyti taip:</a:t>
            </a:r>
            <a:endParaRPr lang="lt-LT" dirty="0"/>
          </a:p>
        </p:txBody>
      </p:sp>
      <p:sp>
        <p:nvSpPr>
          <p:cNvPr id="4" name="Rectangle 3"/>
          <p:cNvSpPr/>
          <p:nvPr/>
        </p:nvSpPr>
        <p:spPr>
          <a:xfrm>
            <a:off x="1142976" y="4357694"/>
            <a:ext cx="642942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dirty="0" smtClean="0"/>
              <a:t>-</a:t>
            </a:r>
          </a:p>
        </p:txBody>
      </p:sp>
      <p:grpSp>
        <p:nvGrpSpPr>
          <p:cNvPr id="33" name="Group 32"/>
          <p:cNvGrpSpPr/>
          <p:nvPr/>
        </p:nvGrpSpPr>
        <p:grpSpPr>
          <a:xfrm>
            <a:off x="1785918" y="3214686"/>
            <a:ext cx="1428760" cy="1357322"/>
            <a:chOff x="1785918" y="3214686"/>
            <a:chExt cx="1428760" cy="1357322"/>
          </a:xfrm>
        </p:grpSpPr>
        <p:sp>
          <p:nvSpPr>
            <p:cNvPr id="5" name="Rectangle 4"/>
            <p:cNvSpPr/>
            <p:nvPr/>
          </p:nvSpPr>
          <p:spPr>
            <a:xfrm>
              <a:off x="2571736" y="3214686"/>
              <a:ext cx="642942" cy="42862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lt-LT" dirty="0" smtClean="0"/>
                <a:t>10</a:t>
              </a:r>
            </a:p>
          </p:txBody>
        </p:sp>
        <p:cxnSp>
          <p:nvCxnSpPr>
            <p:cNvPr id="13" name="Straight Arrow Connector 12"/>
            <p:cNvCxnSpPr>
              <a:stCxn id="4" idx="3"/>
              <a:endCxn id="5" idx="1"/>
            </p:cNvCxnSpPr>
            <p:nvPr/>
          </p:nvCxnSpPr>
          <p:spPr>
            <a:xfrm flipV="1">
              <a:off x="1785918" y="3429000"/>
              <a:ext cx="785818" cy="1143008"/>
            </a:xfrm>
            <a:prstGeom prst="straightConnector1">
              <a:avLst/>
            </a:prstGeom>
            <a:ln w="19050"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2055794" y="3596248"/>
              <a:ext cx="3571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t-LT" dirty="0" smtClean="0"/>
                <a:t>0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1785918" y="3929066"/>
            <a:ext cx="1428760" cy="642942"/>
            <a:chOff x="1785918" y="3929066"/>
            <a:chExt cx="1428760" cy="642942"/>
          </a:xfrm>
        </p:grpSpPr>
        <p:sp>
          <p:nvSpPr>
            <p:cNvPr id="6" name="Rectangle 5"/>
            <p:cNvSpPr/>
            <p:nvPr/>
          </p:nvSpPr>
          <p:spPr>
            <a:xfrm>
              <a:off x="2571736" y="3929066"/>
              <a:ext cx="642942" cy="42862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lt-LT" dirty="0" smtClean="0"/>
                <a:t>10</a:t>
              </a:r>
            </a:p>
          </p:txBody>
        </p:sp>
        <p:cxnSp>
          <p:nvCxnSpPr>
            <p:cNvPr id="15" name="Straight Arrow Connector 14"/>
            <p:cNvCxnSpPr>
              <a:stCxn id="4" idx="3"/>
              <a:endCxn id="6" idx="1"/>
            </p:cNvCxnSpPr>
            <p:nvPr/>
          </p:nvCxnSpPr>
          <p:spPr>
            <a:xfrm flipV="1">
              <a:off x="1785918" y="4143380"/>
              <a:ext cx="785818" cy="428628"/>
            </a:xfrm>
            <a:prstGeom prst="straightConnector1">
              <a:avLst/>
            </a:prstGeom>
            <a:ln w="19050"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Box 26"/>
            <p:cNvSpPr txBox="1"/>
            <p:nvPr/>
          </p:nvSpPr>
          <p:spPr>
            <a:xfrm>
              <a:off x="2185970" y="3957642"/>
              <a:ext cx="3571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t-LT" dirty="0" smtClean="0"/>
                <a:t>1</a:t>
              </a: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1785918" y="4458266"/>
            <a:ext cx="1428760" cy="613808"/>
            <a:chOff x="1785918" y="4458266"/>
            <a:chExt cx="1428760" cy="613808"/>
          </a:xfrm>
        </p:grpSpPr>
        <p:sp>
          <p:nvSpPr>
            <p:cNvPr id="7" name="Rectangle 6"/>
            <p:cNvSpPr/>
            <p:nvPr/>
          </p:nvSpPr>
          <p:spPr>
            <a:xfrm>
              <a:off x="2571736" y="4643446"/>
              <a:ext cx="642942" cy="42862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lt-LT" dirty="0" smtClean="0"/>
                <a:t>10</a:t>
              </a:r>
            </a:p>
          </p:txBody>
        </p:sp>
        <p:cxnSp>
          <p:nvCxnSpPr>
            <p:cNvPr id="17" name="Straight Arrow Connector 16"/>
            <p:cNvCxnSpPr>
              <a:stCxn id="4" idx="3"/>
              <a:endCxn id="7" idx="1"/>
            </p:cNvCxnSpPr>
            <p:nvPr/>
          </p:nvCxnSpPr>
          <p:spPr>
            <a:xfrm>
              <a:off x="1785918" y="4572008"/>
              <a:ext cx="785818" cy="285752"/>
            </a:xfrm>
            <a:prstGeom prst="straightConnector1">
              <a:avLst/>
            </a:prstGeom>
            <a:ln w="19050"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/>
            <p:cNvSpPr txBox="1"/>
            <p:nvPr/>
          </p:nvSpPr>
          <p:spPr>
            <a:xfrm>
              <a:off x="2176446" y="4458266"/>
              <a:ext cx="3571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t-LT" dirty="0" smtClean="0"/>
                <a:t>2</a:t>
              </a: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785918" y="4572008"/>
            <a:ext cx="1428760" cy="1214446"/>
            <a:chOff x="1785918" y="4572008"/>
            <a:chExt cx="1428760" cy="1214446"/>
          </a:xfrm>
        </p:grpSpPr>
        <p:sp>
          <p:nvSpPr>
            <p:cNvPr id="8" name="Rectangle 7"/>
            <p:cNvSpPr/>
            <p:nvPr/>
          </p:nvSpPr>
          <p:spPr>
            <a:xfrm>
              <a:off x="2571736" y="5357826"/>
              <a:ext cx="642942" cy="42862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lt-LT" dirty="0" smtClean="0"/>
                <a:t>10</a:t>
              </a:r>
            </a:p>
          </p:txBody>
        </p:sp>
        <p:cxnSp>
          <p:nvCxnSpPr>
            <p:cNvPr id="19" name="Straight Arrow Connector 18"/>
            <p:cNvCxnSpPr>
              <a:stCxn id="4" idx="3"/>
              <a:endCxn id="8" idx="1"/>
            </p:cNvCxnSpPr>
            <p:nvPr/>
          </p:nvCxnSpPr>
          <p:spPr>
            <a:xfrm>
              <a:off x="1785918" y="4572008"/>
              <a:ext cx="785818" cy="1000132"/>
            </a:xfrm>
            <a:prstGeom prst="straightConnector1">
              <a:avLst/>
            </a:prstGeom>
            <a:ln w="19050"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TextBox 28"/>
            <p:cNvSpPr txBox="1"/>
            <p:nvPr/>
          </p:nvSpPr>
          <p:spPr>
            <a:xfrm>
              <a:off x="2139932" y="4875222"/>
              <a:ext cx="3571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t-LT" dirty="0" smtClean="0"/>
                <a:t>4</a:t>
              </a: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3214678" y="3500438"/>
            <a:ext cx="1571636" cy="642942"/>
            <a:chOff x="3214678" y="3500438"/>
            <a:chExt cx="1571636" cy="642942"/>
          </a:xfrm>
        </p:grpSpPr>
        <p:sp>
          <p:nvSpPr>
            <p:cNvPr id="9" name="Rectangle 8"/>
            <p:cNvSpPr/>
            <p:nvPr/>
          </p:nvSpPr>
          <p:spPr>
            <a:xfrm>
              <a:off x="4143372" y="3500438"/>
              <a:ext cx="642942" cy="42862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lt-LT" dirty="0" smtClean="0"/>
                <a:t>15</a:t>
              </a:r>
            </a:p>
          </p:txBody>
        </p:sp>
        <p:cxnSp>
          <p:nvCxnSpPr>
            <p:cNvPr id="21" name="Straight Arrow Connector 20"/>
            <p:cNvCxnSpPr>
              <a:stCxn id="6" idx="3"/>
              <a:endCxn id="9" idx="1"/>
            </p:cNvCxnSpPr>
            <p:nvPr/>
          </p:nvCxnSpPr>
          <p:spPr>
            <a:xfrm flipV="1">
              <a:off x="3214678" y="3714752"/>
              <a:ext cx="928694" cy="428628"/>
            </a:xfrm>
            <a:prstGeom prst="straightConnector1">
              <a:avLst/>
            </a:prstGeom>
            <a:ln w="19050"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TextBox 29"/>
            <p:cNvSpPr txBox="1"/>
            <p:nvPr/>
          </p:nvSpPr>
          <p:spPr>
            <a:xfrm>
              <a:off x="3702044" y="3517900"/>
              <a:ext cx="3571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t-LT" dirty="0" smtClean="0"/>
                <a:t>4</a:t>
              </a: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3214678" y="4079880"/>
            <a:ext cx="1571636" cy="635004"/>
            <a:chOff x="3214678" y="4079880"/>
            <a:chExt cx="1571636" cy="635004"/>
          </a:xfrm>
        </p:grpSpPr>
        <p:sp>
          <p:nvSpPr>
            <p:cNvPr id="10" name="Rectangle 9"/>
            <p:cNvSpPr/>
            <p:nvPr/>
          </p:nvSpPr>
          <p:spPr>
            <a:xfrm>
              <a:off x="4143372" y="4286256"/>
              <a:ext cx="642942" cy="42862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lt-LT" dirty="0" smtClean="0"/>
                <a:t>-</a:t>
              </a:r>
            </a:p>
          </p:txBody>
        </p:sp>
        <p:cxnSp>
          <p:nvCxnSpPr>
            <p:cNvPr id="23" name="Straight Arrow Connector 22"/>
            <p:cNvCxnSpPr>
              <a:stCxn id="6" idx="3"/>
              <a:endCxn id="10" idx="1"/>
            </p:cNvCxnSpPr>
            <p:nvPr/>
          </p:nvCxnSpPr>
          <p:spPr>
            <a:xfrm>
              <a:off x="3214678" y="4143380"/>
              <a:ext cx="928694" cy="357190"/>
            </a:xfrm>
            <a:prstGeom prst="straightConnector1">
              <a:avLst/>
            </a:prstGeom>
            <a:ln w="19050"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TextBox 30"/>
            <p:cNvSpPr txBox="1"/>
            <p:nvPr/>
          </p:nvSpPr>
          <p:spPr>
            <a:xfrm>
              <a:off x="3724268" y="4079880"/>
              <a:ext cx="3571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t-LT" dirty="0" smtClean="0"/>
                <a:t>0</a:t>
              </a:r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4786314" y="4194180"/>
            <a:ext cx="1500198" cy="520704"/>
            <a:chOff x="4786314" y="4194180"/>
            <a:chExt cx="1500198" cy="520704"/>
          </a:xfrm>
        </p:grpSpPr>
        <p:sp>
          <p:nvSpPr>
            <p:cNvPr id="11" name="Rectangle 10"/>
            <p:cNvSpPr/>
            <p:nvPr/>
          </p:nvSpPr>
          <p:spPr>
            <a:xfrm>
              <a:off x="5643570" y="4286256"/>
              <a:ext cx="642942" cy="42862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lt-LT" dirty="0" smtClean="0"/>
                <a:t>10</a:t>
              </a:r>
            </a:p>
          </p:txBody>
        </p:sp>
        <p:cxnSp>
          <p:nvCxnSpPr>
            <p:cNvPr id="25" name="Straight Arrow Connector 24"/>
            <p:cNvCxnSpPr>
              <a:stCxn id="10" idx="3"/>
              <a:endCxn id="11" idx="1"/>
            </p:cNvCxnSpPr>
            <p:nvPr/>
          </p:nvCxnSpPr>
          <p:spPr>
            <a:xfrm>
              <a:off x="4786314" y="4500570"/>
              <a:ext cx="857256" cy="1588"/>
            </a:xfrm>
            <a:prstGeom prst="straightConnector1">
              <a:avLst/>
            </a:prstGeom>
            <a:ln w="19050"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TextBox 31"/>
            <p:cNvSpPr txBox="1"/>
            <p:nvPr/>
          </p:nvSpPr>
          <p:spPr>
            <a:xfrm>
              <a:off x="5033966" y="4194180"/>
              <a:ext cx="3571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t-LT" dirty="0" smtClean="0"/>
                <a:t>0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/>
              <a:t>Kaip panaudoti TRIE?</a:t>
            </a:r>
            <a:endParaRPr lang="lt-LT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910158"/>
          </a:xfrm>
        </p:spPr>
        <p:txBody>
          <a:bodyPr>
            <a:normAutofit/>
          </a:bodyPr>
          <a:lstStyle/>
          <a:p>
            <a:r>
              <a:rPr lang="lt-LT" dirty="0" smtClean="0"/>
              <a:t>Ieškodami kažkokio skaičiaus, pradedame nuo šaknies einame briaunomis su skaičiaus skaitmenimis.</a:t>
            </a:r>
          </a:p>
          <a:p>
            <a:pPr lvl="1"/>
            <a:r>
              <a:rPr lang="lt-LT" dirty="0" smtClean="0"/>
              <a:t>Jei ieškome skaičiaus 100, pirmiausia einame briauna su pavadinimu 1, tada briauna pavadinimu 0, ir vėl briauna pavadinimu 0.</a:t>
            </a:r>
          </a:p>
          <a:p>
            <a:r>
              <a:rPr lang="lt-LT" dirty="0" smtClean="0"/>
              <a:t>Jei viršūnė, į kurią patekom, turi požymį, tai šis yra ieškomo skaičiaus ištarimo kaina.</a:t>
            </a:r>
          </a:p>
          <a:p>
            <a:r>
              <a:rPr lang="lt-LT" dirty="0" smtClean="0"/>
              <a:t>Jei viršūnė požymio neturi arba ieškojimo metu nerandame norimos briaunos, skaičiaus ištarti negalima.</a:t>
            </a:r>
          </a:p>
          <a:p>
            <a:r>
              <a:rPr lang="en-US" dirty="0" smtClean="0"/>
              <a:t>P</a:t>
            </a:r>
            <a:r>
              <a:rPr lang="lt-LT" dirty="0" smtClean="0"/>
              <a:t>atikrinimas užtrunka O(L) laiko, algoritmas – O(L</a:t>
            </a:r>
            <a:r>
              <a:rPr lang="en-US" dirty="0" smtClean="0"/>
              <a:t>³).</a:t>
            </a:r>
            <a:endParaRPr lang="lt-L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920</TotalTime>
  <Words>535</Words>
  <Application>Microsoft Office PowerPoint</Application>
  <PresentationFormat>On-screen Show (4:3)</PresentationFormat>
  <Paragraphs>105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Equity</vt:lpstr>
      <vt:lpstr>Skaičių diktavimas</vt:lpstr>
      <vt:lpstr>Ką mes turime?</vt:lpstr>
      <vt:lpstr>Ką mums reikia padaryti?</vt:lpstr>
      <vt:lpstr>Kaip spręsti?</vt:lpstr>
      <vt:lpstr>Kaip skaičiuoti kaina(i)?</vt:lpstr>
      <vt:lpstr>Kaip patikrinti, ar skaitmenų seką galime ištarti ir kiek tai „kainuoja“?</vt:lpstr>
      <vt:lpstr>TRIE? Kas tai?</vt:lpstr>
      <vt:lpstr>TRIE pavyzdys</vt:lpstr>
      <vt:lpstr>Kaip panaudoti TRIE?</vt:lpstr>
      <vt:lpstr>Bet reikėtų geriau...</vt:lpstr>
      <vt:lpstr>Ei! Mums reikia ne kainos, o išskaidymo!</vt:lpstr>
      <vt:lpstr>Testai</vt:lpstr>
      <vt:lpstr>Rezultatai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Vytis</dc:creator>
  <cp:lastModifiedBy>Vytis</cp:lastModifiedBy>
  <cp:revision>43</cp:revision>
  <dcterms:created xsi:type="dcterms:W3CDTF">2008-04-09T19:02:27Z</dcterms:created>
  <dcterms:modified xsi:type="dcterms:W3CDTF">2008-04-10T13:09:23Z</dcterms:modified>
</cp:coreProperties>
</file>