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7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7" r:id="rId12"/>
    <p:sldId id="283" r:id="rId13"/>
    <p:sldId id="282" r:id="rId14"/>
    <p:sldId id="278" r:id="rId15"/>
    <p:sldId id="279" r:id="rId16"/>
    <p:sldId id="280" r:id="rId17"/>
    <p:sldId id="272" r:id="rId18"/>
    <p:sldId id="273" r:id="rId19"/>
    <p:sldId id="265" r:id="rId20"/>
    <p:sldId id="284" r:id="rId21"/>
    <p:sldId id="281" r:id="rId2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50" autoAdjust="0"/>
    <p:restoredTop sz="94660"/>
  </p:normalViewPr>
  <p:slideViewPr>
    <p:cSldViewPr>
      <p:cViewPr varScale="1">
        <p:scale>
          <a:sx n="107" d="100"/>
          <a:sy n="10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t-LT"/>
  <c:chart>
    <c:plotArea>
      <c:layout>
        <c:manualLayout>
          <c:layoutTarget val="inner"/>
          <c:xMode val="edge"/>
          <c:yMode val="edge"/>
          <c:x val="0.11333454472037149"/>
          <c:y val="9.3067220764071201E-2"/>
          <c:w val="0.7397073490813646"/>
          <c:h val="0.79822506561679785"/>
        </c:manualLayout>
      </c:layout>
      <c:barChart>
        <c:barDir val="col"/>
        <c:grouping val="clustered"/>
        <c:ser>
          <c:idx val="0"/>
          <c:order val="0"/>
          <c:val>
            <c:numRef>
              <c:f>Sheet1!$H$1:$H$15</c:f>
              <c:numCache>
                <c:formatCode>General</c:formatCode>
                <c:ptCount val="15"/>
                <c:pt idx="0">
                  <c:v>62</c:v>
                </c:pt>
                <c:pt idx="1">
                  <c:v>62</c:v>
                </c:pt>
                <c:pt idx="2">
                  <c:v>62</c:v>
                </c:pt>
                <c:pt idx="3">
                  <c:v>62</c:v>
                </c:pt>
                <c:pt idx="4">
                  <c:v>62</c:v>
                </c:pt>
                <c:pt idx="5">
                  <c:v>62</c:v>
                </c:pt>
                <c:pt idx="6">
                  <c:v>62</c:v>
                </c:pt>
                <c:pt idx="7">
                  <c:v>62</c:v>
                </c:pt>
                <c:pt idx="8">
                  <c:v>62</c:v>
                </c:pt>
                <c:pt idx="9">
                  <c:v>52</c:v>
                </c:pt>
                <c:pt idx="10">
                  <c:v>42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</c:ser>
        <c:axId val="28425600"/>
        <c:axId val="28546560"/>
      </c:barChart>
      <c:catAx>
        <c:axId val="28425600"/>
        <c:scaling>
          <c:orientation val="minMax"/>
        </c:scaling>
        <c:delete val="1"/>
        <c:axPos val="b"/>
        <c:tickLblPos val="nextTo"/>
        <c:crossAx val="28546560"/>
        <c:crosses val="autoZero"/>
        <c:auto val="1"/>
        <c:lblAlgn val="ctr"/>
        <c:lblOffset val="100"/>
      </c:catAx>
      <c:valAx>
        <c:axId val="28546560"/>
        <c:scaling>
          <c:orientation val="minMax"/>
        </c:scaling>
        <c:delete val="1"/>
        <c:axPos val="l"/>
        <c:numFmt formatCode="General" sourceLinked="1"/>
        <c:tickLblPos val="nextTo"/>
        <c:crossAx val="28425600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3AFF7-51BA-437B-A647-12CB22772312}" type="datetimeFigureOut">
              <a:rPr lang="lt-LT" smtClean="0"/>
              <a:pPr/>
              <a:t>2008.04.10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EC75D-355B-4704-B4D2-D41102D4B26C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2F85-9559-478C-9BD9-F966B623D392}" type="datetimeFigureOut">
              <a:rPr lang="lt-LT" smtClean="0"/>
              <a:pPr/>
              <a:t>2008.04.10</a:t>
            </a:fld>
            <a:endParaRPr lang="lt-L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A8E1AE-1DD1-4C2A-8220-83ED9FB555DA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2F85-9559-478C-9BD9-F966B623D392}" type="datetimeFigureOut">
              <a:rPr lang="lt-LT" smtClean="0"/>
              <a:pPr/>
              <a:t>2008.04.10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E1AE-1DD1-4C2A-8220-83ED9FB555D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EA8E1AE-1DD1-4C2A-8220-83ED9FB555DA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2F85-9559-478C-9BD9-F966B623D392}" type="datetimeFigureOut">
              <a:rPr lang="lt-LT" smtClean="0"/>
              <a:pPr/>
              <a:t>2008.04.10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2F85-9559-478C-9BD9-F966B623D392}" type="datetimeFigureOut">
              <a:rPr lang="lt-LT" smtClean="0"/>
              <a:pPr/>
              <a:t>2008.04.10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EA8E1AE-1DD1-4C2A-8220-83ED9FB555DA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2F85-9559-478C-9BD9-F966B623D392}" type="datetimeFigureOut">
              <a:rPr lang="lt-LT" smtClean="0"/>
              <a:pPr/>
              <a:t>2008.04.10</a:t>
            </a:fld>
            <a:endParaRPr lang="lt-L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A8E1AE-1DD1-4C2A-8220-83ED9FB555DA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7D32F85-9559-478C-9BD9-F966B623D392}" type="datetimeFigureOut">
              <a:rPr lang="lt-LT" smtClean="0"/>
              <a:pPr/>
              <a:t>2008.04.10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E1AE-1DD1-4C2A-8220-83ED9FB555DA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2F85-9559-478C-9BD9-F966B623D392}" type="datetimeFigureOut">
              <a:rPr lang="lt-LT" smtClean="0"/>
              <a:pPr/>
              <a:t>2008.04.10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lt-LT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EA8E1AE-1DD1-4C2A-8220-83ED9FB555DA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2F85-9559-478C-9BD9-F966B623D392}" type="datetimeFigureOut">
              <a:rPr lang="lt-LT" smtClean="0"/>
              <a:pPr/>
              <a:t>2008.04.10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EA8E1AE-1DD1-4C2A-8220-83ED9FB555D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2F85-9559-478C-9BD9-F966B623D392}" type="datetimeFigureOut">
              <a:rPr lang="lt-LT" smtClean="0"/>
              <a:pPr/>
              <a:t>2008.04.10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A8E1AE-1DD1-4C2A-8220-83ED9FB555DA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A8E1AE-1DD1-4C2A-8220-83ED9FB555DA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2F85-9559-478C-9BD9-F966B623D392}" type="datetimeFigureOut">
              <a:rPr lang="lt-LT" smtClean="0"/>
              <a:pPr/>
              <a:t>2008.04.10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EA8E1AE-1DD1-4C2A-8220-83ED9FB555DA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7D32F85-9559-478C-9BD9-F966B623D392}" type="datetimeFigureOut">
              <a:rPr lang="lt-LT" smtClean="0"/>
              <a:pPr/>
              <a:t>2008.04.10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7D32F85-9559-478C-9BD9-F966B623D392}" type="datetimeFigureOut">
              <a:rPr lang="lt-LT" smtClean="0"/>
              <a:pPr/>
              <a:t>2008.04.10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A8E1AE-1DD1-4C2A-8220-83ED9FB555DA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Italai</a:t>
            </a: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6786578" y="2571744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Vilius</a:t>
            </a:r>
            <a:r>
              <a:rPr lang="en-US" dirty="0" smtClean="0"/>
              <a:t> </a:t>
            </a:r>
            <a:r>
              <a:rPr lang="en-US" dirty="0" err="1" smtClean="0"/>
              <a:t>Visockas</a:t>
            </a:r>
            <a:endParaRPr lang="lt-L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2F85-9559-478C-9BD9-F966B623D392}" type="datetimeFigureOut">
              <a:rPr lang="lt-LT" smtClean="0"/>
              <a:pPr/>
              <a:t>2008.04.10</a:t>
            </a:fld>
            <a:endParaRPr lang="lt-LT"/>
          </a:p>
        </p:txBody>
      </p:sp>
      <p:pic>
        <p:nvPicPr>
          <p:cNvPr id="6" name="Picture 5" descr="ital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285728"/>
            <a:ext cx="1857388" cy="2033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7900" y="3214686"/>
            <a:ext cx="2055670" cy="473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t-LT" dirty="0" smtClean="0"/>
              <a:t>Sprendimas</a:t>
            </a:r>
          </a:p>
          <a:p>
            <a:pPr>
              <a:buNone/>
            </a:pPr>
            <a:endParaRPr lang="lt-LT" dirty="0"/>
          </a:p>
        </p:txBody>
      </p:sp>
      <p:pic>
        <p:nvPicPr>
          <p:cNvPr id="4" name="Picture 3" descr="pic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-71462"/>
            <a:ext cx="1500198" cy="1328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Sprendimas (neefektyvus)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Susikurti masyvą ir imituoti veiksmus</a:t>
            </a:r>
          </a:p>
          <a:p>
            <a:r>
              <a:rPr lang="lt-LT" dirty="0" smtClean="0"/>
              <a:t>Kiekvieną kartą atnaujinti visas masyvo reikšmes intervale</a:t>
            </a:r>
          </a:p>
          <a:p>
            <a:r>
              <a:rPr lang="lt-LT" dirty="0" smtClean="0"/>
              <a:t>Galiausiai suskaičiuoti likusias </a:t>
            </a:r>
            <a:r>
              <a:rPr lang="lt-LT" b="1" dirty="0" err="1" smtClean="0"/>
              <a:t>italics</a:t>
            </a:r>
            <a:r>
              <a:rPr lang="lt-LT" dirty="0" smtClean="0"/>
              <a:t> raides</a:t>
            </a:r>
          </a:p>
          <a:p>
            <a:r>
              <a:rPr lang="lt-LT" dirty="0" smtClean="0"/>
              <a:t>80</a:t>
            </a:r>
            <a:r>
              <a:rPr lang="en-US" dirty="0" smtClean="0"/>
              <a:t>% </a:t>
            </a:r>
            <a:r>
              <a:rPr lang="en-US" dirty="0" err="1" smtClean="0"/>
              <a:t>priduot</a:t>
            </a:r>
            <a:r>
              <a:rPr lang="lt-LT" dirty="0" smtClean="0"/>
              <a:t>ų sprendimų būtent tokie</a:t>
            </a:r>
          </a:p>
          <a:p>
            <a:pPr>
              <a:buNone/>
            </a:pPr>
            <a:endParaRPr lang="lt-LT" dirty="0"/>
          </a:p>
        </p:txBody>
      </p:sp>
      <p:pic>
        <p:nvPicPr>
          <p:cNvPr id="4" name="Picture 3" descr="pica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71414"/>
            <a:ext cx="1254639" cy="1293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Sprendimas (geresnis)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Laikyti nesusikertančius intervalus</a:t>
            </a:r>
          </a:p>
          <a:p>
            <a:r>
              <a:rPr lang="lt-LT" dirty="0" smtClean="0"/>
              <a:t>Kiekvienam žymėtis ar jis yra “</a:t>
            </a:r>
            <a:r>
              <a:rPr lang="lt-LT" dirty="0" err="1" smtClean="0"/>
              <a:t>italics</a:t>
            </a:r>
            <a:r>
              <a:rPr lang="lt-LT" dirty="0" smtClean="0"/>
              <a:t>”</a:t>
            </a:r>
          </a:p>
          <a:p>
            <a:r>
              <a:rPr lang="lt-LT" dirty="0" smtClean="0"/>
              <a:t>Tam tikru būdu juos sukirsti ir gauti naujus</a:t>
            </a:r>
          </a:p>
          <a:p>
            <a:r>
              <a:rPr lang="lt-LT" dirty="0" smtClean="0"/>
              <a:t>Sudėtinga</a:t>
            </a:r>
          </a:p>
          <a:p>
            <a:r>
              <a:rPr lang="lt-LT" dirty="0" smtClean="0"/>
              <a:t>Pora priduotų sprendimų buvo tokie</a:t>
            </a:r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3" descr="pic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945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Sprendimas (siūlomas)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Į masyvą įdedame tik intervalų galus</a:t>
            </a:r>
          </a:p>
          <a:p>
            <a:r>
              <a:rPr lang="lt-LT" dirty="0" smtClean="0"/>
              <a:t>Galus surikiuojame didėjimo tvarka</a:t>
            </a:r>
          </a:p>
          <a:p>
            <a:pPr lvl="1"/>
            <a:r>
              <a:rPr lang="lt-LT" dirty="0" smtClean="0"/>
              <a:t>Nagrinėjame galus poromis po du</a:t>
            </a:r>
          </a:p>
          <a:p>
            <a:pPr lvl="1"/>
            <a:r>
              <a:rPr lang="lt-LT" dirty="0" smtClean="0"/>
              <a:t>Skirtumas reikš </a:t>
            </a:r>
            <a:r>
              <a:rPr lang="lt-LT" dirty="0" err="1" smtClean="0"/>
              <a:t>italics</a:t>
            </a:r>
            <a:r>
              <a:rPr lang="lt-LT" dirty="0" smtClean="0"/>
              <a:t> šriftu parašytų raidžių skaičių</a:t>
            </a:r>
          </a:p>
          <a:p>
            <a:pPr lvl="1"/>
            <a:endParaRPr lang="lt-LT" dirty="0" smtClean="0"/>
          </a:p>
          <a:p>
            <a:pPr>
              <a:buNone/>
            </a:pPr>
            <a:endParaRPr lang="lt-LT" dirty="0"/>
          </a:p>
        </p:txBody>
      </p:sp>
      <p:pic>
        <p:nvPicPr>
          <p:cNvPr id="5" name="Picture 4" descr="pic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143380"/>
            <a:ext cx="1564640" cy="208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Sprendimas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Nelabai svarbu, kur galas kur pradžia:</a:t>
            </a:r>
          </a:p>
          <a:p>
            <a:pPr lvl="1"/>
            <a:endParaRPr lang="lt-LT" dirty="0" smtClean="0"/>
          </a:p>
          <a:p>
            <a:pPr>
              <a:buNone/>
            </a:pPr>
            <a:endParaRPr lang="lt-LT" dirty="0"/>
          </a:p>
        </p:txBody>
      </p:sp>
      <p:sp>
        <p:nvSpPr>
          <p:cNvPr id="4" name="Rectangle 3"/>
          <p:cNvSpPr/>
          <p:nvPr/>
        </p:nvSpPr>
        <p:spPr>
          <a:xfrm>
            <a:off x="571472" y="2214554"/>
            <a:ext cx="771530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86248" y="2571744"/>
            <a:ext cx="2786082" cy="158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1472" y="3643314"/>
            <a:ext cx="771530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86248" y="3857628"/>
            <a:ext cx="4071966" cy="158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000892" y="4143380"/>
            <a:ext cx="1285884" cy="1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86248" y="314324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0430" y="3098684"/>
            <a:ext cx="2055670" cy="473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t-LT" dirty="0" smtClean="0"/>
              <a:t>Pavyzdžiai</a:t>
            </a:r>
          </a:p>
          <a:p>
            <a:pPr>
              <a:buNone/>
            </a:pPr>
            <a:endParaRPr lang="lt-LT" dirty="0"/>
          </a:p>
        </p:txBody>
      </p:sp>
      <p:pic>
        <p:nvPicPr>
          <p:cNvPr id="4" name="Picture 3" descr="brocc_pizz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4714884"/>
            <a:ext cx="1987826" cy="1490870"/>
          </a:xfrm>
          <a:prstGeom prst="rect">
            <a:avLst/>
          </a:prstGeom>
        </p:spPr>
      </p:pic>
      <p:pic>
        <p:nvPicPr>
          <p:cNvPr id="5" name="Picture 4" descr="picca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357694"/>
            <a:ext cx="1448062" cy="187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Pavyzdys</a:t>
            </a:r>
            <a:r>
              <a:rPr lang="en-US" dirty="0" smtClean="0"/>
              <a:t> nr. 1</a:t>
            </a:r>
            <a:endParaRPr lang="lt-L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71604" y="2357430"/>
          <a:ext cx="6095999" cy="1483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071670" y="4000504"/>
            <a:ext cx="5573752" cy="428628"/>
            <a:chOff x="2071670" y="4000504"/>
            <a:chExt cx="5573752" cy="428628"/>
          </a:xfrm>
        </p:grpSpPr>
        <p:cxnSp>
          <p:nvCxnSpPr>
            <p:cNvPr id="5" name="Straight Arrow Connector 4"/>
            <p:cNvCxnSpPr/>
            <p:nvPr/>
          </p:nvCxnSpPr>
          <p:spPr>
            <a:xfrm rot="5400000">
              <a:off x="1858150" y="4214024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2785256" y="4214024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3715538" y="4214024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572926" y="4214024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6501620" y="4214024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7430314" y="4214024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43108" y="400050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italics</a:t>
            </a:r>
            <a:endParaRPr lang="lt-LT" dirty="0"/>
          </a:p>
        </p:txBody>
      </p:sp>
      <p:sp>
        <p:nvSpPr>
          <p:cNvPr id="17" name="TextBox 16"/>
          <p:cNvSpPr txBox="1"/>
          <p:nvPr/>
        </p:nvSpPr>
        <p:spPr>
          <a:xfrm>
            <a:off x="4500562" y="400050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italics</a:t>
            </a:r>
            <a:endParaRPr lang="lt-LT" dirty="0"/>
          </a:p>
        </p:txBody>
      </p:sp>
      <p:sp>
        <p:nvSpPr>
          <p:cNvPr id="18" name="TextBox 17"/>
          <p:cNvSpPr txBox="1"/>
          <p:nvPr/>
        </p:nvSpPr>
        <p:spPr>
          <a:xfrm>
            <a:off x="6786603" y="398836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italics</a:t>
            </a:r>
            <a:endParaRPr lang="lt-LT" dirty="0"/>
          </a:p>
        </p:txBody>
      </p:sp>
      <p:sp>
        <p:nvSpPr>
          <p:cNvPr id="20" name="TextBox 19"/>
          <p:cNvSpPr txBox="1"/>
          <p:nvPr/>
        </p:nvSpPr>
        <p:spPr>
          <a:xfrm>
            <a:off x="2714612" y="471488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Atsakymas</a:t>
            </a:r>
            <a:r>
              <a:rPr lang="en-US" sz="2800" dirty="0" smtClean="0"/>
              <a:t>: 2 + 4 + 2 = </a:t>
            </a:r>
            <a:r>
              <a:rPr lang="en-US" sz="2800" b="1" dirty="0" smtClean="0"/>
              <a:t>8</a:t>
            </a:r>
            <a:endParaRPr lang="lt-L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Pavyzdys</a:t>
            </a:r>
            <a:r>
              <a:rPr lang="en-US" dirty="0" smtClean="0"/>
              <a:t> nr</a:t>
            </a:r>
            <a:r>
              <a:rPr lang="lt-LT" dirty="0" smtClean="0"/>
              <a:t>.</a:t>
            </a:r>
            <a:r>
              <a:rPr lang="en-US" dirty="0" smtClean="0"/>
              <a:t> 2</a:t>
            </a:r>
            <a:endParaRPr lang="lt-L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71604" y="2357430"/>
          <a:ext cx="6095999" cy="1854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IV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lt-LT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lt-LT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4144166" y="45712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4572794" y="45712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644232" y="45712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715670" y="45712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144298" y="45712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572926" y="45712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072992" y="45712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001554" y="45712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28794" y="550070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t-LT" dirty="0" smtClean="0"/>
              <a:t> Intervalo galas – “</a:t>
            </a:r>
            <a:r>
              <a:rPr lang="lt-LT" i="1" dirty="0" err="1" smtClean="0"/>
              <a:t>italics</a:t>
            </a:r>
            <a:r>
              <a:rPr lang="lt-LT" i="1" dirty="0" smtClean="0"/>
              <a:t> režimo</a:t>
            </a:r>
            <a:r>
              <a:rPr lang="lt-LT" dirty="0" smtClean="0"/>
              <a:t>” pakeitimas</a:t>
            </a:r>
          </a:p>
          <a:p>
            <a:pPr>
              <a:buFont typeface="Arial" pitchFamily="34" charset="0"/>
              <a:buChar char="•"/>
            </a:pPr>
            <a:r>
              <a:rPr lang="lt-LT" dirty="0" smtClean="0"/>
              <a:t> Viename taške esantys du intervalų galai susiprastina.</a:t>
            </a:r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2714612" y="471488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Atsakymas</a:t>
            </a:r>
            <a:r>
              <a:rPr lang="en-US" sz="2800" dirty="0" smtClean="0"/>
              <a:t>: </a:t>
            </a:r>
            <a:r>
              <a:rPr lang="lt-LT" sz="2800" dirty="0" smtClean="0"/>
              <a:t>1</a:t>
            </a:r>
            <a:r>
              <a:rPr lang="en-US" sz="2800" dirty="0" smtClean="0"/>
              <a:t> + </a:t>
            </a:r>
            <a:r>
              <a:rPr lang="lt-LT" sz="2800" dirty="0" smtClean="0"/>
              <a:t>0 + 1 + 0</a:t>
            </a:r>
            <a:r>
              <a:rPr lang="en-US" sz="2800" dirty="0" smtClean="0"/>
              <a:t> = </a:t>
            </a:r>
            <a:r>
              <a:rPr lang="lt-LT" sz="2800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Istorinis kontekstas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571612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Italai ir </a:t>
            </a:r>
            <a:r>
              <a:rPr lang="lt-LT" sz="2800" dirty="0" err="1" smtClean="0"/>
              <a:t>italics</a:t>
            </a:r>
            <a:r>
              <a:rPr lang="lt-LT" sz="2800" dirty="0" smtClean="0"/>
              <a:t>??</a:t>
            </a:r>
            <a:endParaRPr lang="lt-LT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357430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lt-LT" dirty="0"/>
              <a:t>Šis stilius pasklido Italijoje </a:t>
            </a:r>
            <a:r>
              <a:rPr lang="en-US" dirty="0"/>
              <a:t>(16a) </a:t>
            </a:r>
            <a:r>
              <a:rPr lang="lt-LT" dirty="0"/>
              <a:t>ir buvo plačiai kopijuojamas </a:t>
            </a:r>
            <a:endParaRPr lang="lt-LT" dirty="0" smtClean="0"/>
          </a:p>
          <a:p>
            <a:pPr>
              <a:buFont typeface="Arial" pitchFamily="34" charset="0"/>
              <a:buChar char="•"/>
            </a:pPr>
            <a:endParaRPr lang="lt-LT" dirty="0"/>
          </a:p>
          <a:p>
            <a:pPr>
              <a:buFont typeface="Arial" pitchFamily="34" charset="0"/>
              <a:buChar char="•"/>
            </a:pPr>
            <a:r>
              <a:rPr lang="lt-LT" dirty="0" smtClean="0"/>
              <a:t> </a:t>
            </a:r>
            <a:r>
              <a:rPr lang="en-US" dirty="0" err="1" smtClean="0"/>
              <a:t>Dabartinis</a:t>
            </a:r>
            <a:r>
              <a:rPr lang="en-US" dirty="0" smtClean="0"/>
              <a:t> italics </a:t>
            </a:r>
            <a:r>
              <a:rPr lang="en-US" dirty="0" err="1" smtClean="0"/>
              <a:t>stilius</a:t>
            </a:r>
            <a:r>
              <a:rPr lang="en-US" dirty="0" smtClean="0"/>
              <a:t> </a:t>
            </a:r>
            <a:r>
              <a:rPr lang="en-US" dirty="0" err="1" smtClean="0"/>
              <a:t>pana</a:t>
            </a:r>
            <a:r>
              <a:rPr lang="lt-LT" dirty="0" err="1" smtClean="0"/>
              <a:t>šiausias</a:t>
            </a:r>
            <a:r>
              <a:rPr lang="lt-LT" dirty="0" smtClean="0"/>
              <a:t> į humanisto </a:t>
            </a:r>
            <a:r>
              <a:rPr lang="lt-LT" dirty="0" err="1" smtClean="0"/>
              <a:t>Poggio</a:t>
            </a:r>
            <a:r>
              <a:rPr lang="lt-LT" dirty="0" smtClean="0"/>
              <a:t> </a:t>
            </a:r>
            <a:r>
              <a:rPr lang="lt-LT" dirty="0" err="1" smtClean="0"/>
              <a:t>Bracciolini</a:t>
            </a:r>
            <a:r>
              <a:rPr lang="lt-LT" dirty="0" smtClean="0"/>
              <a:t> rašyseną</a:t>
            </a:r>
            <a:r>
              <a:rPr lang="lt-LT" dirty="0"/>
              <a:t>, kuris manė, kad ji primena senovės Romos stilių</a:t>
            </a:r>
            <a:r>
              <a:rPr lang="lt-LT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lt-LT" dirty="0"/>
          </a:p>
          <a:p>
            <a:pPr>
              <a:buFont typeface="Arial" pitchFamily="34" charset="0"/>
              <a:buChar char="•"/>
            </a:pPr>
            <a:r>
              <a:rPr lang="lt-LT" dirty="0" smtClean="0"/>
              <a:t> Italijos </a:t>
            </a:r>
            <a:r>
              <a:rPr lang="lt-LT" dirty="0"/>
              <a:t>senatas leido patentuoti šį stilių, tačiau tai susilaukė pasipriešinimo</a:t>
            </a:r>
          </a:p>
        </p:txBody>
      </p:sp>
      <p:pic>
        <p:nvPicPr>
          <p:cNvPr id="8" name="Picture 7" descr="pica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4214818"/>
            <a:ext cx="1577573" cy="210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Turinys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lt-LT" dirty="0" err="1" smtClean="0"/>
              <a:t>ąlyga</a:t>
            </a:r>
            <a:endParaRPr lang="lt-LT" dirty="0" smtClean="0"/>
          </a:p>
          <a:p>
            <a:r>
              <a:rPr lang="lt-LT" dirty="0" smtClean="0"/>
              <a:t>Sprendimas</a:t>
            </a:r>
          </a:p>
          <a:p>
            <a:r>
              <a:rPr lang="lt-LT" dirty="0" smtClean="0"/>
              <a:t>Pavyzdys</a:t>
            </a:r>
          </a:p>
          <a:p>
            <a:r>
              <a:rPr lang="lt-LT" dirty="0" smtClean="0"/>
              <a:t>Statistika</a:t>
            </a:r>
            <a:endParaRPr lang="lt-LT" dirty="0"/>
          </a:p>
        </p:txBody>
      </p:sp>
      <p:pic>
        <p:nvPicPr>
          <p:cNvPr id="4" name="Picture 3" descr="pi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786190"/>
            <a:ext cx="3215393" cy="2392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Statistika</a:t>
            </a:r>
            <a:endParaRPr lang="lt-LT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2095500" y="2057400"/>
          <a:ext cx="4953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868" y="3286124"/>
            <a:ext cx="2055670" cy="473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t-LT" dirty="0" smtClean="0"/>
              <a:t>Klausimai ?</a:t>
            </a:r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7900" y="3214686"/>
            <a:ext cx="2055670" cy="473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t-LT" dirty="0" smtClean="0"/>
              <a:t>Sąlyga</a:t>
            </a:r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Sąlyga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Duotas tam tikro ilgio tekstas</a:t>
            </a:r>
          </a:p>
          <a:p>
            <a:r>
              <a:rPr lang="lt-LT" dirty="0" smtClean="0"/>
              <a:t>Daug kartų fragmentui pritaikoma </a:t>
            </a:r>
            <a:r>
              <a:rPr lang="lt-LT" i="1" dirty="0" err="1" smtClean="0">
                <a:solidFill>
                  <a:srgbClr val="FF0000"/>
                </a:solidFill>
              </a:rPr>
              <a:t>italics</a:t>
            </a:r>
            <a:endParaRPr lang="lt-LT" i="1" dirty="0" smtClean="0">
              <a:solidFill>
                <a:srgbClr val="FF0000"/>
              </a:solidFill>
            </a:endParaRPr>
          </a:p>
          <a:p>
            <a:r>
              <a:rPr lang="lt-LT" i="1" dirty="0" err="1" smtClean="0">
                <a:solidFill>
                  <a:srgbClr val="FF0000"/>
                </a:solidFill>
              </a:rPr>
              <a:t>Italics</a:t>
            </a:r>
            <a:r>
              <a:rPr lang="lt-LT" i="1" dirty="0" smtClean="0">
                <a:solidFill>
                  <a:srgbClr val="FF0000"/>
                </a:solidFill>
              </a:rPr>
              <a:t> </a:t>
            </a:r>
            <a:r>
              <a:rPr lang="lt-LT" dirty="0" smtClean="0"/>
              <a:t>paprastus simbolius verčia pasvirais, ir </a:t>
            </a:r>
            <a:r>
              <a:rPr lang="lt-LT" dirty="0" err="1" smtClean="0"/>
              <a:t>atv</a:t>
            </a:r>
            <a:r>
              <a:rPr lang="lt-LT" dirty="0" smtClean="0"/>
              <a:t>.</a:t>
            </a:r>
          </a:p>
          <a:p>
            <a:r>
              <a:rPr lang="lt-LT" dirty="0" smtClean="0"/>
              <a:t>Kiek simbolių galiausiai bus </a:t>
            </a:r>
            <a:r>
              <a:rPr lang="lt-LT" i="1" dirty="0" err="1" smtClean="0">
                <a:solidFill>
                  <a:srgbClr val="FF0000"/>
                </a:solidFill>
              </a:rPr>
              <a:t>italics</a:t>
            </a:r>
            <a:r>
              <a:rPr lang="lt-LT" dirty="0" smtClean="0"/>
              <a:t>?</a:t>
            </a:r>
            <a:endParaRPr lang="lt-LT" dirty="0"/>
          </a:p>
        </p:txBody>
      </p:sp>
      <p:pic>
        <p:nvPicPr>
          <p:cNvPr id="4" name="Picture 3" descr="pic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357694"/>
            <a:ext cx="2236387" cy="1959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Sąlygos pavyzdys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2857496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dirty="0" smtClean="0"/>
              <a:t>1 2 3 4 5 6 7 8 9 A B C</a:t>
            </a:r>
            <a:endParaRPr lang="lt-LT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414338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 veiksmas: </a:t>
            </a:r>
            <a:r>
              <a:rPr lang="lt-LT" dirty="0" err="1" smtClean="0"/>
              <a:t>Italics</a:t>
            </a:r>
            <a:r>
              <a:rPr lang="lt-LT" dirty="0" smtClean="0"/>
              <a:t> (3 – 8)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Sąlygos pavyzdys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2857496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dirty="0" smtClean="0"/>
              <a:t>1 2 </a:t>
            </a:r>
            <a:r>
              <a:rPr lang="lt-LT" sz="4800" i="1" dirty="0" smtClean="0">
                <a:solidFill>
                  <a:schemeClr val="accent3">
                    <a:lumMod val="75000"/>
                  </a:schemeClr>
                </a:solidFill>
              </a:rPr>
              <a:t>3 4 5 6 7 8</a:t>
            </a:r>
            <a:r>
              <a:rPr lang="lt-LT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4800" dirty="0" smtClean="0"/>
              <a:t>9 A B C</a:t>
            </a:r>
            <a:endParaRPr lang="lt-LT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414338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 veiksmas: </a:t>
            </a:r>
            <a:r>
              <a:rPr lang="lt-LT" dirty="0" err="1" smtClean="0"/>
              <a:t>Italics</a:t>
            </a:r>
            <a:r>
              <a:rPr lang="lt-LT" dirty="0" smtClean="0"/>
              <a:t> (5 – 10)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Sąlygos pavyzdys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2857496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dirty="0" smtClean="0"/>
              <a:t>1 2 </a:t>
            </a:r>
            <a:r>
              <a:rPr lang="lt-LT" sz="4800" i="1" dirty="0" smtClean="0">
                <a:solidFill>
                  <a:schemeClr val="accent3">
                    <a:lumMod val="75000"/>
                  </a:schemeClr>
                </a:solidFill>
              </a:rPr>
              <a:t>3 4</a:t>
            </a:r>
            <a:r>
              <a:rPr lang="lt-LT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4800" dirty="0" smtClean="0"/>
              <a:t>5 6 7 8 </a:t>
            </a:r>
            <a:r>
              <a:rPr lang="lt-LT" sz="4800" i="1" dirty="0" smtClean="0">
                <a:solidFill>
                  <a:schemeClr val="accent3">
                    <a:lumMod val="75000"/>
                  </a:schemeClr>
                </a:solidFill>
              </a:rPr>
              <a:t>9 A</a:t>
            </a:r>
            <a:r>
              <a:rPr lang="lt-LT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4800" dirty="0" smtClean="0"/>
              <a:t>B C</a:t>
            </a:r>
            <a:endParaRPr lang="lt-LT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414338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3</a:t>
            </a:r>
            <a:r>
              <a:rPr lang="lt-LT" dirty="0" smtClean="0"/>
              <a:t> veiksmas: </a:t>
            </a:r>
            <a:r>
              <a:rPr lang="lt-LT" dirty="0" err="1" smtClean="0"/>
              <a:t>Italics</a:t>
            </a:r>
            <a:r>
              <a:rPr lang="lt-LT" dirty="0" smtClean="0"/>
              <a:t> (1 – 12)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Sąlygos pavyzdys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2857496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i="1" dirty="0">
                <a:solidFill>
                  <a:schemeClr val="accent3">
                    <a:lumMod val="75000"/>
                  </a:schemeClr>
                </a:solidFill>
              </a:rPr>
              <a:t>1 2 </a:t>
            </a:r>
            <a:r>
              <a:rPr lang="lt-LT" sz="4800" dirty="0"/>
              <a:t>3 </a:t>
            </a:r>
            <a:r>
              <a:rPr lang="lt-LT" sz="4800" dirty="0" smtClean="0"/>
              <a:t>4</a:t>
            </a:r>
            <a:r>
              <a:rPr lang="lt-LT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4800" i="1" dirty="0">
                <a:solidFill>
                  <a:schemeClr val="accent3">
                    <a:lumMod val="75000"/>
                  </a:schemeClr>
                </a:solidFill>
              </a:rPr>
              <a:t>5 6 7 8</a:t>
            </a:r>
            <a:r>
              <a:rPr lang="lt-LT" sz="4800" i="1" dirty="0" smtClean="0"/>
              <a:t> </a:t>
            </a:r>
            <a:r>
              <a:rPr lang="lt-LT" sz="4800" dirty="0"/>
              <a:t>9 A</a:t>
            </a:r>
            <a:r>
              <a:rPr lang="lt-LT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4800" i="1" dirty="0">
                <a:solidFill>
                  <a:schemeClr val="accent3">
                    <a:lumMod val="75000"/>
                  </a:schemeClr>
                </a:solidFill>
              </a:rPr>
              <a:t>B 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1736" y="414338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3</a:t>
            </a:r>
            <a:r>
              <a:rPr lang="lt-LT" dirty="0" smtClean="0"/>
              <a:t> veiksmas: </a:t>
            </a:r>
            <a:r>
              <a:rPr lang="lt-LT" dirty="0" err="1" smtClean="0"/>
              <a:t>Italics</a:t>
            </a:r>
            <a:r>
              <a:rPr lang="lt-LT" dirty="0" smtClean="0"/>
              <a:t> (1 – 12)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Sąlygos pavyzdys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2857496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i="1" dirty="0">
                <a:solidFill>
                  <a:schemeClr val="accent3">
                    <a:lumMod val="75000"/>
                  </a:schemeClr>
                </a:solidFill>
              </a:rPr>
              <a:t>1 2</a:t>
            </a:r>
            <a:r>
              <a:rPr lang="lt-LT" sz="4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4800" dirty="0"/>
              <a:t>3 </a:t>
            </a:r>
            <a:r>
              <a:rPr lang="lt-LT" sz="4800" dirty="0" smtClean="0"/>
              <a:t>4</a:t>
            </a:r>
            <a:r>
              <a:rPr lang="lt-LT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4800" i="1" dirty="0">
                <a:solidFill>
                  <a:schemeClr val="accent3">
                    <a:lumMod val="75000"/>
                  </a:schemeClr>
                </a:solidFill>
              </a:rPr>
              <a:t>5 6 7 8</a:t>
            </a:r>
            <a:r>
              <a:rPr lang="lt-LT" sz="4800" dirty="0" smtClean="0"/>
              <a:t> </a:t>
            </a:r>
            <a:r>
              <a:rPr lang="lt-LT" sz="4800" dirty="0"/>
              <a:t>9 A</a:t>
            </a:r>
            <a:r>
              <a:rPr lang="lt-LT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4800" i="1" dirty="0">
                <a:solidFill>
                  <a:schemeClr val="accent3">
                    <a:lumMod val="75000"/>
                  </a:schemeClr>
                </a:solidFill>
              </a:rPr>
              <a:t>B 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1736" y="414338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Atsakymas: 8 </a:t>
            </a:r>
            <a:r>
              <a:rPr lang="lt-LT" dirty="0" err="1" smtClean="0"/>
              <a:t>italics</a:t>
            </a:r>
            <a:r>
              <a:rPr lang="lt-LT" dirty="0" smtClean="0"/>
              <a:t> raidės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124</TotalTime>
  <Words>378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Italai</vt:lpstr>
      <vt:lpstr>Turinys</vt:lpstr>
      <vt:lpstr>Slide 3</vt:lpstr>
      <vt:lpstr>Sąlyga</vt:lpstr>
      <vt:lpstr>Sąlygos pavyzdys</vt:lpstr>
      <vt:lpstr>Sąlygos pavyzdys</vt:lpstr>
      <vt:lpstr>Sąlygos pavyzdys</vt:lpstr>
      <vt:lpstr>Sąlygos pavyzdys</vt:lpstr>
      <vt:lpstr>Sąlygos pavyzdys</vt:lpstr>
      <vt:lpstr>Slide 10</vt:lpstr>
      <vt:lpstr>Sprendimas (neefektyvus)</vt:lpstr>
      <vt:lpstr>Sprendimas (geresnis)</vt:lpstr>
      <vt:lpstr>Slide 13</vt:lpstr>
      <vt:lpstr>Sprendimas (siūlomas)</vt:lpstr>
      <vt:lpstr>Sprendimas</vt:lpstr>
      <vt:lpstr>Slide 16</vt:lpstr>
      <vt:lpstr>Pavyzdys nr. 1</vt:lpstr>
      <vt:lpstr>Pavyzdys nr. 2</vt:lpstr>
      <vt:lpstr>Istorinis kontekstas</vt:lpstr>
      <vt:lpstr>Statistika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vilius</dc:creator>
  <cp:lastModifiedBy>vilius</cp:lastModifiedBy>
  <cp:revision>20</cp:revision>
  <dcterms:created xsi:type="dcterms:W3CDTF">2008-04-10T07:35:54Z</dcterms:created>
  <dcterms:modified xsi:type="dcterms:W3CDTF">2008-04-10T12:59:06Z</dcterms:modified>
</cp:coreProperties>
</file>