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5"/>
  </p:notesMasterIdLst>
  <p:sldIdLst>
    <p:sldId id="257" r:id="rId2"/>
    <p:sldId id="267" r:id="rId3"/>
    <p:sldId id="258" r:id="rId4"/>
    <p:sldId id="268" r:id="rId5"/>
    <p:sldId id="259" r:id="rId6"/>
    <p:sldId id="271" r:id="rId7"/>
    <p:sldId id="260" r:id="rId8"/>
    <p:sldId id="273" r:id="rId9"/>
    <p:sldId id="261" r:id="rId10"/>
    <p:sldId id="270" r:id="rId11"/>
    <p:sldId id="262" r:id="rId12"/>
    <p:sldId id="263" r:id="rId13"/>
    <p:sldId id="269" r:id="rId14"/>
    <p:sldId id="274" r:id="rId15"/>
    <p:sldId id="276" r:id="rId16"/>
    <p:sldId id="277" r:id="rId17"/>
    <p:sldId id="278" r:id="rId18"/>
    <p:sldId id="279" r:id="rId19"/>
    <p:sldId id="280" r:id="rId20"/>
    <p:sldId id="264" r:id="rId21"/>
    <p:sldId id="272" r:id="rId22"/>
    <p:sldId id="281" r:id="rId23"/>
    <p:sldId id="275" r:id="rId24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89" autoAdjust="0"/>
    <p:restoredTop sz="94660"/>
  </p:normalViewPr>
  <p:slideViewPr>
    <p:cSldViewPr>
      <p:cViewPr varScale="1">
        <p:scale>
          <a:sx n="107" d="100"/>
          <a:sy n="107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Testas</c:v>
                </c:pt>
              </c:strCache>
            </c:strRef>
          </c:tx>
          <c:val>
            <c:numRef>
              <c:f>Sheet1!$B$2:$B$20</c:f>
              <c:numCache>
                <c:formatCode>General</c:formatCode>
                <c:ptCount val="1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</c:v>
                </c:pt>
              </c:strCache>
            </c:strRef>
          </c:tx>
          <c:val>
            <c:numRef>
              <c:f>Sheet1!$C$2:$C$20</c:f>
              <c:numCache>
                <c:formatCode>General</c:formatCode>
                <c:ptCount val="19"/>
                <c:pt idx="0">
                  <c:v>20</c:v>
                </c:pt>
                <c:pt idx="1">
                  <c:v>41</c:v>
                </c:pt>
                <c:pt idx="2">
                  <c:v>100</c:v>
                </c:pt>
                <c:pt idx="3">
                  <c:v>161</c:v>
                </c:pt>
                <c:pt idx="4">
                  <c:v>311</c:v>
                </c:pt>
                <c:pt idx="5">
                  <c:v>720</c:v>
                </c:pt>
                <c:pt idx="6">
                  <c:v>967</c:v>
                </c:pt>
                <c:pt idx="7">
                  <c:v>1000</c:v>
                </c:pt>
                <c:pt idx="8">
                  <c:v>2111</c:v>
                </c:pt>
                <c:pt idx="9">
                  <c:v>3953</c:v>
                </c:pt>
                <c:pt idx="10">
                  <c:v>5485</c:v>
                </c:pt>
                <c:pt idx="11">
                  <c:v>7919</c:v>
                </c:pt>
                <c:pt idx="12">
                  <c:v>9194</c:v>
                </c:pt>
                <c:pt idx="13">
                  <c:v>10000</c:v>
                </c:pt>
                <c:pt idx="14">
                  <c:v>10080</c:v>
                </c:pt>
                <c:pt idx="15">
                  <c:v>13565</c:v>
                </c:pt>
                <c:pt idx="16">
                  <c:v>14255</c:v>
                </c:pt>
                <c:pt idx="17">
                  <c:v>17480</c:v>
                </c:pt>
                <c:pt idx="18">
                  <c:v>20000</c:v>
                </c:pt>
              </c:numCache>
            </c:numRef>
          </c:val>
        </c:ser>
        <c:axId val="49395200"/>
        <c:axId val="49396736"/>
      </c:barChart>
      <c:catAx>
        <c:axId val="49395200"/>
        <c:scaling>
          <c:orientation val="minMax"/>
        </c:scaling>
        <c:axPos val="b"/>
        <c:tickLblPos val="nextTo"/>
        <c:crossAx val="49396736"/>
        <c:crosses val="autoZero"/>
        <c:auto val="1"/>
        <c:lblAlgn val="ctr"/>
        <c:lblOffset val="100"/>
      </c:catAx>
      <c:valAx>
        <c:axId val="49396736"/>
        <c:scaling>
          <c:orientation val="minMax"/>
        </c:scaling>
        <c:axPos val="l"/>
        <c:majorGridlines/>
        <c:numFmt formatCode="General" sourceLinked="1"/>
        <c:tickLblPos val="nextTo"/>
        <c:crossAx val="493952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chart>
    <c:plotArea>
      <c:layout/>
      <c:barChart>
        <c:barDir val="col"/>
        <c:grouping val="clustered"/>
        <c:ser>
          <c:idx val="0"/>
          <c:order val="0"/>
          <c:val>
            <c:numRef>
              <c:f>Sheet1!$N$44:$N$58</c:f>
              <c:numCache>
                <c:formatCode>General</c:formatCode>
                <c:ptCount val="15"/>
                <c:pt idx="0">
                  <c:v>38</c:v>
                </c:pt>
                <c:pt idx="1">
                  <c:v>14</c:v>
                </c:pt>
                <c:pt idx="2">
                  <c:v>14</c:v>
                </c:pt>
                <c:pt idx="3">
                  <c:v>14</c:v>
                </c:pt>
                <c:pt idx="4">
                  <c:v>6</c:v>
                </c:pt>
                <c:pt idx="5">
                  <c:v>6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</c:numCache>
            </c:numRef>
          </c:val>
        </c:ser>
        <c:axId val="91311488"/>
        <c:axId val="91347968"/>
      </c:barChart>
      <c:catAx>
        <c:axId val="91311488"/>
        <c:scaling>
          <c:orientation val="minMax"/>
        </c:scaling>
        <c:delete val="1"/>
        <c:axPos val="b"/>
        <c:tickLblPos val="nextTo"/>
        <c:crossAx val="91347968"/>
        <c:crosses val="autoZero"/>
        <c:auto val="1"/>
        <c:lblAlgn val="ctr"/>
        <c:lblOffset val="100"/>
      </c:catAx>
      <c:valAx>
        <c:axId val="91347968"/>
        <c:scaling>
          <c:orientation val="minMax"/>
        </c:scaling>
        <c:delete val="1"/>
        <c:axPos val="l"/>
        <c:numFmt formatCode="General" sourceLinked="1"/>
        <c:tickLblPos val="nextTo"/>
        <c:crossAx val="91311488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6FD41-CC9F-4173-A5E0-FA2C70BDC35B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79005-AB39-47A7-A6F6-321E53102583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D9D39C6-ED70-404A-950B-5801300C6F58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Statyba iš nulių</a:t>
            </a:r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00D9-2CCB-497C-A8A3-0F4306538CD8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TextBox 4"/>
          <p:cNvSpPr txBox="1"/>
          <p:nvPr/>
        </p:nvSpPr>
        <p:spPr>
          <a:xfrm>
            <a:off x="5214942" y="342900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Daumilas</a:t>
            </a:r>
            <a:r>
              <a:rPr lang="en-US" dirty="0" smtClean="0"/>
              <a:t> </a:t>
            </a:r>
            <a:r>
              <a:rPr lang="en-US" dirty="0" err="1" smtClean="0"/>
              <a:t>Ardickas</a:t>
            </a:r>
            <a:endParaRPr lang="lt-LT" dirty="0"/>
          </a:p>
        </p:txBody>
      </p:sp>
      <p:pic>
        <p:nvPicPr>
          <p:cNvPr id="6" name="Picture 5" descr="nul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42852"/>
            <a:ext cx="2458788" cy="17921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57620" y="5500703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Suma: </a:t>
            </a:r>
            <a:r>
              <a:rPr lang="lt-LT" dirty="0" smtClean="0"/>
              <a:t>0</a:t>
            </a:r>
            <a:r>
              <a:rPr lang="en-US" dirty="0" smtClean="0"/>
              <a:t>! + </a:t>
            </a:r>
            <a:r>
              <a:rPr lang="lt-LT" dirty="0" smtClean="0"/>
              <a:t>0</a:t>
            </a:r>
            <a:r>
              <a:rPr lang="en-US" dirty="0" smtClean="0"/>
              <a:t>!</a:t>
            </a:r>
            <a:r>
              <a:rPr lang="lt-LT" dirty="0" smtClean="0"/>
              <a:t> </a:t>
            </a:r>
            <a:r>
              <a:rPr lang="en-US" dirty="0" smtClean="0"/>
              <a:t>= 2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Reikia</a:t>
            </a:r>
            <a:r>
              <a:rPr lang="en-US" dirty="0" smtClean="0"/>
              <a:t> </a:t>
            </a:r>
            <a:r>
              <a:rPr lang="en-US" dirty="0" err="1" smtClean="0"/>
              <a:t>dviej</a:t>
            </a:r>
            <a:r>
              <a:rPr lang="lt-LT" dirty="0" smtClean="0"/>
              <a:t>ų nulių) 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 + 0! 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28992" y="5572140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Suma: </a:t>
            </a:r>
            <a:r>
              <a:rPr lang="lt-LT" dirty="0" smtClean="0"/>
              <a:t>0</a:t>
            </a:r>
            <a:r>
              <a:rPr lang="en-US" dirty="0" smtClean="0"/>
              <a:t>! + </a:t>
            </a:r>
            <a:r>
              <a:rPr lang="lt-LT" dirty="0" smtClean="0"/>
              <a:t>0</a:t>
            </a:r>
            <a:r>
              <a:rPr lang="en-US" dirty="0" smtClean="0"/>
              <a:t>!</a:t>
            </a:r>
            <a:r>
              <a:rPr lang="lt-LT" dirty="0" smtClean="0"/>
              <a:t> </a:t>
            </a:r>
            <a:r>
              <a:rPr lang="en-US" dirty="0" smtClean="0"/>
              <a:t>= 2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 + 0! 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86050" y="5500702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Sandauga</a:t>
            </a:r>
            <a:r>
              <a:rPr lang="en-US" dirty="0" smtClean="0"/>
              <a:t>: </a:t>
            </a:r>
            <a:r>
              <a:rPr lang="lt-LT" dirty="0" smtClean="0"/>
              <a:t>0</a:t>
            </a:r>
            <a:r>
              <a:rPr lang="en-US" dirty="0" smtClean="0"/>
              <a:t>! * </a:t>
            </a:r>
            <a:r>
              <a:rPr lang="lt-LT" dirty="0" smtClean="0"/>
              <a:t>0</a:t>
            </a:r>
            <a:r>
              <a:rPr lang="en-US" dirty="0" smtClean="0"/>
              <a:t>! = 1</a:t>
            </a:r>
            <a:endParaRPr lang="lt-LT" dirty="0" smtClean="0"/>
          </a:p>
          <a:p>
            <a:r>
              <a:rPr lang="lt-LT" sz="1400" dirty="0" smtClean="0"/>
              <a:t>(Prireikė dviejų nulių, turime variantą su vienu)</a:t>
            </a:r>
            <a:endParaRPr lang="lt-L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 + 0! 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00364" y="5572140"/>
            <a:ext cx="385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r>
              <a:rPr lang="lt-LT" dirty="0" err="1" smtClean="0"/>
              <a:t>ėlimas</a:t>
            </a:r>
            <a:r>
              <a:rPr lang="lt-LT" dirty="0" smtClean="0"/>
              <a:t> laipsniu</a:t>
            </a:r>
            <a:r>
              <a:rPr lang="en-US" dirty="0" smtClean="0"/>
              <a:t>: 0! </a:t>
            </a:r>
            <a:r>
              <a:rPr lang="en-US" baseline="30000" dirty="0" smtClean="0"/>
              <a:t>0! =</a:t>
            </a:r>
            <a:r>
              <a:rPr lang="en-US" dirty="0" smtClean="0"/>
              <a:t>1 </a:t>
            </a:r>
            <a:r>
              <a:rPr lang="en-US" baseline="30000" dirty="0" smtClean="0"/>
              <a:t>1</a:t>
            </a:r>
            <a:r>
              <a:rPr lang="lt-LT" dirty="0" smtClean="0"/>
              <a:t> </a:t>
            </a:r>
            <a:r>
              <a:rPr lang="en-US" dirty="0" smtClean="0"/>
              <a:t>= 1</a:t>
            </a:r>
            <a:br>
              <a:rPr lang="en-US" dirty="0" smtClean="0"/>
            </a:br>
            <a:r>
              <a:rPr lang="en-US" sz="1400" dirty="0" smtClean="0"/>
              <a:t>(</a:t>
            </a:r>
            <a:r>
              <a:rPr lang="en-US" sz="1400" dirty="0" err="1" smtClean="0"/>
              <a:t>Prireik</a:t>
            </a:r>
            <a:r>
              <a:rPr lang="lt-LT" sz="1400" dirty="0" smtClean="0"/>
              <a:t>ė dviejų nulių, turim geresnį </a:t>
            </a:r>
            <a:r>
              <a:rPr lang="lt-LT" sz="1400" dirty="0" err="1" smtClean="0"/>
              <a:t>var</a:t>
            </a:r>
            <a:r>
              <a:rPr lang="lt-LT" sz="1400" dirty="0" smtClean="0"/>
              <a:t>.)</a:t>
            </a:r>
            <a:endParaRPr lang="lt-L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0"/>
            <a:ext cx="7772400" cy="1829761"/>
          </a:xfrm>
        </p:spPr>
        <p:txBody>
          <a:bodyPr/>
          <a:lstStyle/>
          <a:p>
            <a:r>
              <a:rPr lang="lt-LT" dirty="0" smtClean="0"/>
              <a:t>Pavyzdys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2214554"/>
            <a:ext cx="7772400" cy="1199704"/>
          </a:xfrm>
        </p:spPr>
        <p:txBody>
          <a:bodyPr>
            <a:noAutofit/>
          </a:bodyPr>
          <a:lstStyle/>
          <a:p>
            <a:r>
              <a:rPr lang="lt-LT" sz="2000" dirty="0" smtClean="0"/>
              <a:t>Toliau nagrinėjame i </a:t>
            </a:r>
            <a:r>
              <a:rPr lang="en-US" sz="2000" dirty="0" smtClean="0"/>
              <a:t>= </a:t>
            </a:r>
            <a:r>
              <a:rPr lang="lt-LT" sz="2000" dirty="0" smtClean="0"/>
              <a:t>2:</a:t>
            </a:r>
          </a:p>
          <a:p>
            <a:endParaRPr lang="en-US" sz="2000" dirty="0" smtClean="0"/>
          </a:p>
          <a:p>
            <a:r>
              <a:rPr lang="en-US" sz="2000" i="1" dirty="0" smtClean="0"/>
              <a:t>K</a:t>
            </a:r>
            <a:r>
              <a:rPr lang="lt-LT" sz="2000" i="1" dirty="0" smtClean="0"/>
              <a:t>ą galime sudaryti iš skaičiaus 2 ir už jį mažesnių?</a:t>
            </a:r>
            <a:br>
              <a:rPr lang="lt-LT" sz="2000" i="1" dirty="0" smtClean="0"/>
            </a:br>
            <a:endParaRPr lang="lt-LT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 + 0! 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 + 0! 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00364" y="5572140"/>
            <a:ext cx="464347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Suma</a:t>
            </a:r>
            <a:r>
              <a:rPr lang="en-US" dirty="0" smtClean="0"/>
              <a:t>: </a:t>
            </a:r>
            <a:endParaRPr lang="lt-LT" dirty="0" smtClean="0"/>
          </a:p>
          <a:p>
            <a:r>
              <a:rPr lang="lt-LT" sz="1400" dirty="0" smtClean="0"/>
              <a:t>2 + 1 </a:t>
            </a:r>
            <a:r>
              <a:rPr lang="en-US" sz="1400" dirty="0" smtClean="0"/>
              <a:t>= (0! + 0!) + (0!) = 3 (</a:t>
            </a:r>
            <a:r>
              <a:rPr lang="en-US" sz="1400" dirty="0" err="1" smtClean="0"/>
              <a:t>Prireik</a:t>
            </a:r>
            <a:r>
              <a:rPr lang="lt-LT" sz="1400" dirty="0" smtClean="0"/>
              <a:t>ė 3 nulių)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lt-LT" sz="1400" dirty="0" smtClean="0"/>
              <a:t>2 + 2 </a:t>
            </a:r>
            <a:r>
              <a:rPr lang="en-US" sz="1400" dirty="0" smtClean="0"/>
              <a:t>= (0! + 0!) + (0! + 0!) = 4 (</a:t>
            </a:r>
            <a:r>
              <a:rPr lang="en-US" sz="1400" dirty="0" err="1" smtClean="0"/>
              <a:t>Prireik</a:t>
            </a:r>
            <a:r>
              <a:rPr lang="lt-LT" sz="1400" dirty="0" smtClean="0"/>
              <a:t>ė 4 nulių)</a:t>
            </a:r>
            <a:endParaRPr lang="lt-L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 + 0! 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</a:t>
                      </a:r>
                      <a:r>
                        <a:rPr lang="lt-LT" dirty="0" smtClean="0"/>
                        <a:t>0</a:t>
                      </a:r>
                      <a:r>
                        <a:rPr lang="en-US" dirty="0" smtClean="0"/>
                        <a:t>!</a:t>
                      </a:r>
                      <a:r>
                        <a:rPr lang="en-US" baseline="0" dirty="0" smtClean="0"/>
                        <a:t> + 0!) + 0!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(0! + 0!) +</a:t>
                      </a:r>
                      <a:r>
                        <a:rPr lang="en-US" sz="1400" baseline="0" dirty="0" smtClean="0"/>
                        <a:t> (0! + 0!)</a:t>
                      </a:r>
                      <a:endParaRPr lang="lt-LT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00364" y="5572140"/>
            <a:ext cx="464347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Suma</a:t>
            </a:r>
            <a:r>
              <a:rPr lang="en-US" dirty="0" smtClean="0"/>
              <a:t>: </a:t>
            </a:r>
            <a:endParaRPr lang="lt-LT" dirty="0" smtClean="0"/>
          </a:p>
          <a:p>
            <a:r>
              <a:rPr lang="lt-LT" sz="1400" dirty="0" smtClean="0"/>
              <a:t>2 + 1 </a:t>
            </a:r>
            <a:r>
              <a:rPr lang="en-US" sz="1400" dirty="0" smtClean="0"/>
              <a:t>= (0! + 0!) + (0!) = 3 (</a:t>
            </a:r>
            <a:r>
              <a:rPr lang="en-US" sz="1400" dirty="0" err="1" smtClean="0"/>
              <a:t>Prireik</a:t>
            </a:r>
            <a:r>
              <a:rPr lang="lt-LT" sz="1400" dirty="0" smtClean="0"/>
              <a:t>ė 3 nulių)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lt-LT" sz="1400" dirty="0" smtClean="0"/>
              <a:t>2 + 2 </a:t>
            </a:r>
            <a:r>
              <a:rPr lang="en-US" sz="1400" dirty="0" smtClean="0"/>
              <a:t>= (0! + 0!) + (0! + 0!) = 4 (</a:t>
            </a:r>
            <a:r>
              <a:rPr lang="en-US" sz="1400" dirty="0" err="1" smtClean="0"/>
              <a:t>Prireik</a:t>
            </a:r>
            <a:r>
              <a:rPr lang="lt-LT" sz="1400" dirty="0" smtClean="0"/>
              <a:t>ė 4 nulių)</a:t>
            </a:r>
            <a:endParaRPr lang="lt-L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 + 0! 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</a:t>
                      </a:r>
                      <a:r>
                        <a:rPr lang="lt-LT" dirty="0" smtClean="0"/>
                        <a:t>0</a:t>
                      </a:r>
                      <a:r>
                        <a:rPr lang="en-US" dirty="0" smtClean="0"/>
                        <a:t>!</a:t>
                      </a:r>
                      <a:r>
                        <a:rPr lang="en-US" baseline="0" dirty="0" smtClean="0"/>
                        <a:t> + 0!) + 0!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(0! + 0!) +</a:t>
                      </a:r>
                      <a:r>
                        <a:rPr lang="en-US" sz="1400" baseline="0" dirty="0" smtClean="0"/>
                        <a:t> (0! + 0!)</a:t>
                      </a:r>
                      <a:endParaRPr lang="lt-LT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00364" y="5572140"/>
            <a:ext cx="46434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S</a:t>
            </a:r>
            <a:r>
              <a:rPr lang="en-US" dirty="0" err="1" smtClean="0"/>
              <a:t>andauga</a:t>
            </a:r>
            <a:r>
              <a:rPr lang="en-US" dirty="0" smtClean="0"/>
              <a:t>: </a:t>
            </a:r>
            <a:endParaRPr lang="lt-LT" dirty="0" smtClean="0"/>
          </a:p>
          <a:p>
            <a:r>
              <a:rPr lang="lt-LT" sz="1400" dirty="0" smtClean="0"/>
              <a:t>2 × 1 </a:t>
            </a:r>
            <a:r>
              <a:rPr lang="en-US" sz="1400" dirty="0" smtClean="0"/>
              <a:t>= (0! + 0!) </a:t>
            </a:r>
            <a:r>
              <a:rPr lang="lt-LT" sz="1400" dirty="0" smtClean="0"/>
              <a:t>×</a:t>
            </a:r>
            <a:r>
              <a:rPr lang="en-US" sz="1400" dirty="0" smtClean="0"/>
              <a:t> (0!) = 2 (</a:t>
            </a:r>
            <a:r>
              <a:rPr lang="en-US" sz="1400" dirty="0" err="1" smtClean="0"/>
              <a:t>Prireik</a:t>
            </a:r>
            <a:r>
              <a:rPr lang="lt-LT" sz="1400" dirty="0" smtClean="0"/>
              <a:t>ė 3 nulių)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lt-LT" sz="1400" dirty="0" smtClean="0"/>
              <a:t>2 × 2 </a:t>
            </a:r>
            <a:r>
              <a:rPr lang="en-US" sz="1400" dirty="0" smtClean="0"/>
              <a:t>= (0! + 0!) </a:t>
            </a:r>
            <a:r>
              <a:rPr lang="lt-LT" sz="1400" dirty="0" smtClean="0"/>
              <a:t>×</a:t>
            </a:r>
            <a:r>
              <a:rPr lang="en-US" sz="1400" dirty="0" smtClean="0"/>
              <a:t> (0! + 0!) = 4 (</a:t>
            </a:r>
            <a:r>
              <a:rPr lang="en-US" sz="1400" dirty="0" err="1" smtClean="0"/>
              <a:t>Prireik</a:t>
            </a:r>
            <a:r>
              <a:rPr lang="lt-LT" sz="1400" dirty="0" smtClean="0"/>
              <a:t>ė 4 nulių)</a:t>
            </a:r>
            <a:endParaRPr lang="en-US" sz="1400" dirty="0" smtClean="0"/>
          </a:p>
          <a:p>
            <a:r>
              <a:rPr lang="en-US" sz="1400" dirty="0" err="1" smtClean="0"/>
              <a:t>Nei</a:t>
            </a:r>
            <a:r>
              <a:rPr lang="en-US" sz="1400" dirty="0" smtClean="0"/>
              <a:t> </a:t>
            </a:r>
            <a:r>
              <a:rPr lang="en-US" sz="1400" dirty="0" err="1" smtClean="0"/>
              <a:t>vienas</a:t>
            </a:r>
            <a:r>
              <a:rPr lang="en-US" sz="1400" dirty="0" smtClean="0"/>
              <a:t> </a:t>
            </a:r>
            <a:r>
              <a:rPr lang="en-US" sz="1400" dirty="0" err="1" smtClean="0"/>
              <a:t>neduoda</a:t>
            </a:r>
            <a:r>
              <a:rPr lang="en-US" sz="1400" dirty="0" smtClean="0"/>
              <a:t> </a:t>
            </a:r>
            <a:r>
              <a:rPr lang="en-US" sz="1400" dirty="0" err="1" smtClean="0"/>
              <a:t>geresnio</a:t>
            </a:r>
            <a:r>
              <a:rPr lang="en-US" sz="1400" dirty="0" smtClean="0"/>
              <a:t> </a:t>
            </a:r>
            <a:r>
              <a:rPr lang="en-US" sz="1400" dirty="0" err="1" smtClean="0"/>
              <a:t>sprendinio</a:t>
            </a:r>
            <a:r>
              <a:rPr lang="en-US" sz="1400" dirty="0" smtClean="0"/>
              <a:t>,</a:t>
            </a:r>
            <a:endParaRPr lang="lt-L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0"/>
            <a:ext cx="7772400" cy="1829761"/>
          </a:xfrm>
        </p:spPr>
        <p:txBody>
          <a:bodyPr/>
          <a:lstStyle/>
          <a:p>
            <a:r>
              <a:rPr lang="lt-LT" dirty="0" smtClean="0"/>
              <a:t>Pavyzdys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2214554"/>
            <a:ext cx="7772400" cy="1199704"/>
          </a:xfrm>
        </p:spPr>
        <p:txBody>
          <a:bodyPr>
            <a:noAutofit/>
          </a:bodyPr>
          <a:lstStyle/>
          <a:p>
            <a:r>
              <a:rPr lang="lt-LT" sz="2000" dirty="0" smtClean="0"/>
              <a:t>Toliau nagrinėjame i </a:t>
            </a:r>
            <a:r>
              <a:rPr lang="en-US" sz="2000" dirty="0" smtClean="0"/>
              <a:t>= 3, 4, 5 .. N</a:t>
            </a:r>
            <a:endParaRPr lang="lt-L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0"/>
            <a:ext cx="7772400" cy="1829761"/>
          </a:xfrm>
        </p:spPr>
        <p:txBody>
          <a:bodyPr/>
          <a:lstStyle/>
          <a:p>
            <a:r>
              <a:rPr lang="en-US" dirty="0" err="1" smtClean="0"/>
              <a:t>Turinys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643182"/>
            <a:ext cx="7772400" cy="1199704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Sprendimo</a:t>
            </a:r>
            <a:r>
              <a:rPr lang="en-US" dirty="0" smtClean="0"/>
              <a:t> id</a:t>
            </a:r>
            <a:r>
              <a:rPr lang="lt-LT" dirty="0" smtClean="0"/>
              <a:t>ėja</a:t>
            </a:r>
          </a:p>
          <a:p>
            <a:r>
              <a:rPr lang="lt-LT" dirty="0" smtClean="0"/>
              <a:t>Tai, ką svarbu atsiminti</a:t>
            </a:r>
            <a:br>
              <a:rPr lang="lt-LT" dirty="0" smtClean="0"/>
            </a:br>
            <a:r>
              <a:rPr lang="lt-LT" dirty="0" smtClean="0"/>
              <a:t>Pavyzdys</a:t>
            </a:r>
            <a:br>
              <a:rPr lang="lt-LT" dirty="0" smtClean="0"/>
            </a:b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28728" y="1357298"/>
          <a:ext cx="6096000" cy="530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825520"/>
                <a:gridCol w="3238480"/>
              </a:tblGrid>
              <a:tr h="48198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0!+0! 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(0!+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!+0!)!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(0!+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!+0!)!+0!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(0!+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!)</a:t>
                      </a:r>
                      <a:r>
                        <a:rPr lang="lt-LT" baseline="30000" dirty="0" smtClean="0"/>
                        <a:t>0!+</a:t>
                      </a:r>
                      <a:r>
                        <a:rPr lang="lt-LT" baseline="30000" dirty="0" err="1" smtClean="0"/>
                        <a:t>0</a:t>
                      </a:r>
                      <a:r>
                        <a:rPr lang="lt-LT" baseline="30000" dirty="0" smtClean="0"/>
                        <a:t>!+0!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9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(0!+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!+0!)</a:t>
                      </a:r>
                      <a:r>
                        <a:rPr lang="lt-LT" baseline="30000" dirty="0" smtClean="0"/>
                        <a:t>0!+</a:t>
                      </a:r>
                      <a:r>
                        <a:rPr lang="lt-LT" baseline="30000" dirty="0" err="1" smtClean="0"/>
                        <a:t>0</a:t>
                      </a:r>
                      <a:r>
                        <a:rPr lang="lt-LT" baseline="30000" dirty="0" smtClean="0"/>
                        <a:t>!</a:t>
                      </a:r>
                      <a:endParaRPr lang="lt-L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(0!+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!+0!)</a:t>
                      </a:r>
                      <a:r>
                        <a:rPr lang="lt-LT" baseline="30000" dirty="0" smtClean="0"/>
                        <a:t>0!+</a:t>
                      </a:r>
                      <a:r>
                        <a:rPr lang="lt-LT" baseline="30000" dirty="0" err="1" smtClean="0"/>
                        <a:t>0</a:t>
                      </a:r>
                      <a:r>
                        <a:rPr lang="lt-LT" baseline="30000" dirty="0" smtClean="0"/>
                        <a:t>!</a:t>
                      </a:r>
                      <a:r>
                        <a:rPr lang="lt-LT" dirty="0" smtClean="0"/>
                        <a:t>+0!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(0!+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!+0!)</a:t>
                      </a:r>
                      <a:r>
                        <a:rPr lang="lt-LT" baseline="30000" dirty="0" smtClean="0"/>
                        <a:t>0!+</a:t>
                      </a:r>
                      <a:r>
                        <a:rPr lang="lt-LT" baseline="30000" dirty="0" err="1" smtClean="0"/>
                        <a:t>0</a:t>
                      </a:r>
                      <a:r>
                        <a:rPr lang="lt-LT" baseline="30000" dirty="0" smtClean="0"/>
                        <a:t>!</a:t>
                      </a:r>
                      <a:r>
                        <a:rPr lang="lt-LT" dirty="0" smtClean="0"/>
                        <a:t>+0!+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((0!+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!+0!)!)×(0!+</a:t>
                      </a:r>
                      <a:r>
                        <a:rPr lang="lt-LT" dirty="0" err="1" smtClean="0"/>
                        <a:t>0</a:t>
                      </a:r>
                      <a:r>
                        <a:rPr lang="lt-LT" dirty="0" smtClean="0"/>
                        <a:t>!)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43174" y="357166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D [i] lentelė iki N </a:t>
            </a:r>
            <a:r>
              <a:rPr lang="en-US" dirty="0" smtClean="0"/>
              <a:t>= 12.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Testai</a:t>
            </a:r>
            <a:endParaRPr lang="lt-LT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000100" y="1928802"/>
          <a:ext cx="7643866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Sprendimo</a:t>
            </a:r>
            <a:r>
              <a:rPr lang="en-US" dirty="0" smtClean="0"/>
              <a:t> </a:t>
            </a:r>
            <a:r>
              <a:rPr lang="en-US" dirty="0" err="1" smtClean="0"/>
              <a:t>statistika</a:t>
            </a:r>
            <a:endParaRPr lang="lt-L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Klausimai?</a:t>
            </a:r>
            <a:endParaRPr lang="lt-L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214290"/>
            <a:ext cx="7772400" cy="1829761"/>
          </a:xfrm>
        </p:spPr>
        <p:txBody>
          <a:bodyPr/>
          <a:lstStyle/>
          <a:p>
            <a:r>
              <a:rPr lang="lt-LT" dirty="0" smtClean="0"/>
              <a:t>Sprendimo idėja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1934" y="2786058"/>
            <a:ext cx="4357718" cy="1000132"/>
          </a:xfrm>
        </p:spPr>
        <p:txBody>
          <a:bodyPr>
            <a:normAutofit fontScale="85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lt-LT" dirty="0" smtClean="0"/>
              <a:t> Dinaminis programavimas</a:t>
            </a:r>
          </a:p>
          <a:p>
            <a:pPr algn="l">
              <a:buFont typeface="Arial" pitchFamily="34" charset="0"/>
              <a:buChar char="•"/>
            </a:pPr>
            <a:r>
              <a:rPr lang="lt-LT" dirty="0" smtClean="0"/>
              <a:t> Vykdymo eilė O(n</a:t>
            </a:r>
            <a:r>
              <a:rPr lang="lt-LT" baseline="30000" dirty="0" smtClean="0"/>
              <a:t>2</a:t>
            </a:r>
            <a:r>
              <a:rPr lang="lt-LT" dirty="0" smtClean="0"/>
              <a:t>)</a:t>
            </a:r>
            <a:br>
              <a:rPr lang="lt-LT" dirty="0" smtClean="0"/>
            </a:b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85784" y="-142900"/>
            <a:ext cx="7772400" cy="1829761"/>
          </a:xfrm>
        </p:spPr>
        <p:txBody>
          <a:bodyPr/>
          <a:lstStyle/>
          <a:p>
            <a:r>
              <a:rPr lang="lt-LT" dirty="0" smtClean="0"/>
              <a:t>Apibrėžkime D [</a:t>
            </a:r>
            <a:r>
              <a:rPr lang="lt-LT" i="1" dirty="0" smtClean="0"/>
              <a:t>i</a:t>
            </a:r>
            <a:r>
              <a:rPr lang="lt-LT" dirty="0" smtClean="0"/>
              <a:t>]: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2214554"/>
            <a:ext cx="7772400" cy="1199704"/>
          </a:xfrm>
        </p:spPr>
        <p:txBody>
          <a:bodyPr>
            <a:noAutofit/>
          </a:bodyPr>
          <a:lstStyle/>
          <a:p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 [</a:t>
            </a:r>
            <a:r>
              <a:rPr lang="lt-LT" sz="28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] – mažiausias iki šiol rastas nulių skaičius, </a:t>
            </a:r>
          </a:p>
          <a:p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kuriuo galima užrašyti skaičių </a:t>
            </a:r>
            <a:r>
              <a:rPr lang="lt-LT" sz="28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l"/>
            <a:r>
              <a:rPr lang="lt-LT" sz="2800" dirty="0" smtClean="0"/>
              <a:t/>
            </a:r>
            <a:br>
              <a:rPr lang="lt-LT" sz="2800" dirty="0" smtClean="0"/>
            </a:br>
            <a:endParaRPr lang="lt-L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14282" y="0"/>
            <a:ext cx="7772400" cy="1829761"/>
          </a:xfrm>
        </p:spPr>
        <p:txBody>
          <a:bodyPr/>
          <a:lstStyle/>
          <a:p>
            <a:r>
              <a:rPr lang="lt-LT" dirty="0" smtClean="0"/>
              <a:t>Algoritmas</a:t>
            </a:r>
            <a:endParaRPr lang="lt-LT" dirty="0"/>
          </a:p>
        </p:txBody>
      </p:sp>
      <p:sp>
        <p:nvSpPr>
          <p:cNvPr id="7" name="TextBox 6"/>
          <p:cNvSpPr txBox="1"/>
          <p:nvPr/>
        </p:nvSpPr>
        <p:spPr>
          <a:xfrm>
            <a:off x="1643042" y="1785926"/>
            <a:ext cx="6500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Nagrinėjame skaičius </a:t>
            </a:r>
            <a:r>
              <a:rPr lang="lt-LT" sz="28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lt-LT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(nuo 1 iki N-1)</a:t>
            </a:r>
            <a:endParaRPr lang="lt-LT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 [</a:t>
            </a:r>
            <a:r>
              <a:rPr lang="lt-LT" sz="28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!]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lyginame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su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 [</a:t>
            </a:r>
            <a:r>
              <a:rPr lang="lt-LT" sz="28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]</a:t>
            </a:r>
            <a:endParaRPr lang="lt-LT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Arial" pitchFamily="34" charset="0"/>
              <a:buChar char="•"/>
            </a:pPr>
            <a:endParaRPr lang="lt-LT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071670" y="2857496"/>
            <a:ext cx="51435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Nagrinėjame visus skaičius </a:t>
            </a:r>
            <a:r>
              <a:rPr lang="lt-LT" sz="24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</a:t>
            </a: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ne didesnius už </a:t>
            </a:r>
            <a:r>
              <a:rPr lang="lt-LT" sz="24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endParaRPr lang="en-US" sz="2400" b="1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lt-LT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571736" y="3786190"/>
            <a:ext cx="514353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 iš skaičių </a:t>
            </a:r>
            <a:r>
              <a:rPr lang="lt-LT" sz="20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lt-LT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lt-L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ir </a:t>
            </a:r>
            <a:r>
              <a:rPr lang="lt-LT" sz="20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</a:t>
            </a:r>
            <a:r>
              <a:rPr lang="lt-L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atlikus dvinarę operaciją galima gauti skaičių, kuriam reikės mažiau nulių negu iki šiol rasta?</a:t>
            </a:r>
          </a:p>
          <a:p>
            <a:endParaRPr lang="lt-LT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108" y="2786058"/>
            <a:ext cx="4643470" cy="500066"/>
          </a:xfrm>
        </p:spPr>
        <p:txBody>
          <a:bodyPr>
            <a:noAutofit/>
          </a:bodyPr>
          <a:lstStyle/>
          <a:p>
            <a:endParaRPr lang="lt-LT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lt-LT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 algn="l">
              <a:buFont typeface="Arial" pitchFamily="34" charset="0"/>
              <a:buChar char="•"/>
            </a:pP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 &lt; D [</a:t>
            </a:r>
            <a:r>
              <a:rPr lang="lt-LT" sz="24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+ </a:t>
            </a:r>
            <a:r>
              <a:rPr lang="en-US" sz="24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</a:t>
            </a: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] ?</a:t>
            </a:r>
          </a:p>
          <a:p>
            <a:pPr lvl="1" algn="l">
              <a:buFont typeface="Arial" pitchFamily="34" charset="0"/>
              <a:buChar char="•"/>
            </a:pP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 &lt; D [</a:t>
            </a:r>
            <a:r>
              <a:rPr lang="lt-LT" sz="24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lt-LT" sz="2400" dirty="0" smtClean="0"/>
              <a:t>×</a:t>
            </a: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</a:t>
            </a: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] ?</a:t>
            </a:r>
          </a:p>
          <a:p>
            <a:pPr lvl="1" algn="l">
              <a:buFont typeface="Arial" pitchFamily="34" charset="0"/>
              <a:buChar char="•"/>
            </a:pP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 &lt; D [</a:t>
            </a:r>
            <a:r>
              <a:rPr lang="en-US" sz="24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 </a:t>
            </a:r>
            <a:r>
              <a:rPr lang="en-US" sz="3200" i="1" baseline="300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] </a:t>
            </a: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 algn="l">
              <a:buFont typeface="Arial" pitchFamily="34" charset="0"/>
              <a:buChar char="•"/>
            </a:pP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 &lt; D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[</a:t>
            </a:r>
            <a:r>
              <a:rPr lang="lt-LT" sz="24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en-US" sz="24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i="1" baseline="300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] </a:t>
            </a:r>
            <a:r>
              <a:rPr lang="lt-LT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 algn="l">
              <a:buFont typeface="Arial" pitchFamily="34" charset="0"/>
              <a:buChar char="•"/>
            </a:pPr>
            <a:endParaRPr lang="lt-LT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14282" y="0"/>
            <a:ext cx="7772400" cy="1829761"/>
          </a:xfrm>
        </p:spPr>
        <p:txBody>
          <a:bodyPr/>
          <a:lstStyle/>
          <a:p>
            <a:r>
              <a:rPr lang="lt-LT" dirty="0" smtClean="0"/>
              <a:t>Algoritmas</a:t>
            </a:r>
            <a:endParaRPr lang="lt-LT" dirty="0"/>
          </a:p>
        </p:txBody>
      </p:sp>
      <p:sp>
        <p:nvSpPr>
          <p:cNvPr id="9" name="TextBox 8"/>
          <p:cNvSpPr txBox="1"/>
          <p:nvPr/>
        </p:nvSpPr>
        <p:spPr>
          <a:xfrm>
            <a:off x="1785918" y="2285992"/>
            <a:ext cx="6572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r>
              <a:rPr lang="lt-LT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D </a:t>
            </a: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[</a:t>
            </a:r>
            <a:r>
              <a:rPr lang="lt-LT" sz="28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</a:t>
            </a: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] </a:t>
            </a:r>
            <a:r>
              <a:rPr lang="lt-LT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+ D </a:t>
            </a: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[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</a:t>
            </a: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]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lt-LT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bendras nulių skaičius reikalingas </a:t>
            </a: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dvinarei o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</a:t>
            </a:r>
            <a:r>
              <a:rPr lang="lt-L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racijai.</a:t>
            </a:r>
            <a:endParaRPr lang="lt-L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0"/>
            <a:ext cx="7772400" cy="1829761"/>
          </a:xfrm>
        </p:spPr>
        <p:txBody>
          <a:bodyPr/>
          <a:lstStyle/>
          <a:p>
            <a:r>
              <a:rPr lang="en-US" dirty="0" err="1" smtClean="0"/>
              <a:t>Atkreipti</a:t>
            </a:r>
            <a:r>
              <a:rPr lang="en-US" dirty="0" smtClean="0"/>
              <a:t> d</a:t>
            </a:r>
            <a:r>
              <a:rPr lang="lt-LT" dirty="0" err="1" smtClean="0"/>
              <a:t>ėmesį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2214554"/>
            <a:ext cx="7772400" cy="1199704"/>
          </a:xfrm>
        </p:spPr>
        <p:txBody>
          <a:bodyPr>
            <a:noAutofit/>
          </a:bodyPr>
          <a:lstStyle/>
          <a:p>
            <a:r>
              <a:rPr lang="lt-LT" sz="2000" dirty="0" smtClean="0"/>
              <a:t>Skaičiuojant faktorialą ir keliant laipsniu, </a:t>
            </a:r>
            <a:br>
              <a:rPr lang="lt-LT" sz="2000" dirty="0" smtClean="0"/>
            </a:br>
            <a:r>
              <a:rPr lang="lt-LT" sz="2000" dirty="0" smtClean="0"/>
              <a:t>reikia dauginti, kol neviršijama N.</a:t>
            </a:r>
          </a:p>
          <a:p>
            <a:endParaRPr lang="lt-LT" sz="2000" dirty="0" smtClean="0"/>
          </a:p>
          <a:p>
            <a:r>
              <a:rPr lang="lt-LT" sz="2000" dirty="0" smtClean="0"/>
              <a:t>Faktorialas – vienintelė vienanarė operacija.</a:t>
            </a:r>
            <a:br>
              <a:rPr lang="lt-LT" sz="2000" dirty="0" smtClean="0"/>
            </a:br>
            <a:endParaRPr lang="lt-L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0"/>
            <a:ext cx="7772400" cy="1829761"/>
          </a:xfrm>
        </p:spPr>
        <p:txBody>
          <a:bodyPr/>
          <a:lstStyle/>
          <a:p>
            <a:r>
              <a:rPr lang="lt-LT" dirty="0" smtClean="0"/>
              <a:t>Pavyzdys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2214554"/>
            <a:ext cx="7772400" cy="1199704"/>
          </a:xfrm>
        </p:spPr>
        <p:txBody>
          <a:bodyPr>
            <a:noAutofit/>
          </a:bodyPr>
          <a:lstStyle/>
          <a:p>
            <a:r>
              <a:rPr lang="lt-LT" sz="2000" dirty="0" smtClean="0"/>
              <a:t>Nagrinėjame i </a:t>
            </a:r>
            <a:r>
              <a:rPr lang="en-US" sz="2000" dirty="0" smtClean="0"/>
              <a:t>= 1</a:t>
            </a:r>
            <a:r>
              <a:rPr lang="lt-LT" sz="2000" dirty="0" smtClean="0"/>
              <a:t>:</a:t>
            </a:r>
          </a:p>
          <a:p>
            <a:endParaRPr lang="en-US" sz="2000" dirty="0" smtClean="0"/>
          </a:p>
          <a:p>
            <a:r>
              <a:rPr lang="en-US" sz="2000" i="1" dirty="0" smtClean="0"/>
              <a:t>K</a:t>
            </a:r>
            <a:r>
              <a:rPr lang="lt-LT" sz="2000" i="1" dirty="0" smtClean="0"/>
              <a:t>ą galime sudaryti iš skaičiaus 1 ir už jį mažesnių?</a:t>
            </a:r>
            <a:br>
              <a:rPr lang="lt-LT" sz="2000" i="1" dirty="0" smtClean="0"/>
            </a:br>
            <a:endParaRPr lang="lt-LT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endParaRPr lang="lt-L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D[i]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Reiškinys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0!</a:t>
                      </a:r>
                      <a:endParaRPr lang="lt-LT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lt-LT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57554" y="5500702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Faktorialas</a:t>
            </a:r>
            <a:r>
              <a:rPr lang="en-US" dirty="0" smtClean="0"/>
              <a:t>: (0!)! = 1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284</TotalTime>
  <Words>752</Words>
  <Application>Microsoft Office PowerPoint</Application>
  <PresentationFormat>On-screen Show (4:3)</PresentationFormat>
  <Paragraphs>275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Statyba iš nulių</vt:lpstr>
      <vt:lpstr>Turinys</vt:lpstr>
      <vt:lpstr>Sprendimo idėja</vt:lpstr>
      <vt:lpstr>Apibrėžkime D [i]:</vt:lpstr>
      <vt:lpstr>Algoritmas</vt:lpstr>
      <vt:lpstr>Algoritmas</vt:lpstr>
      <vt:lpstr>Atkreipti dėmesį</vt:lpstr>
      <vt:lpstr>Pavyzdys</vt:lpstr>
      <vt:lpstr>Slide 9</vt:lpstr>
      <vt:lpstr>Slide 10</vt:lpstr>
      <vt:lpstr>Slide 11</vt:lpstr>
      <vt:lpstr>Slide 12</vt:lpstr>
      <vt:lpstr>Slide 13</vt:lpstr>
      <vt:lpstr>Pavyzdys</vt:lpstr>
      <vt:lpstr>Slide 15</vt:lpstr>
      <vt:lpstr>Slide 16</vt:lpstr>
      <vt:lpstr>Slide 17</vt:lpstr>
      <vt:lpstr>Slide 18</vt:lpstr>
      <vt:lpstr>Pavyzdys</vt:lpstr>
      <vt:lpstr>Slide 20</vt:lpstr>
      <vt:lpstr>Testai</vt:lpstr>
      <vt:lpstr>Sprendimo statistika</vt:lpstr>
      <vt:lpstr>Klausimai?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vilius</dc:creator>
  <cp:lastModifiedBy>vilius</cp:lastModifiedBy>
  <cp:revision>33</cp:revision>
  <dcterms:created xsi:type="dcterms:W3CDTF">2008-04-09T11:24:44Z</dcterms:created>
  <dcterms:modified xsi:type="dcterms:W3CDTF">2008-04-10T13:14:25Z</dcterms:modified>
</cp:coreProperties>
</file>