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8" r:id="rId21"/>
    <p:sldId id="279" r:id="rId22"/>
    <p:sldId id="277" r:id="rId23"/>
    <p:sldId id="280" r:id="rId24"/>
    <p:sldId id="274" r:id="rId25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59" autoAdjust="0"/>
    <p:restoredTop sz="94681" autoAdjust="0"/>
  </p:normalViewPr>
  <p:slideViewPr>
    <p:cSldViewPr>
      <p:cViewPr varScale="1">
        <p:scale>
          <a:sx n="107" d="100"/>
          <a:sy n="107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7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plotArea>
      <c:layout>
        <c:manualLayout>
          <c:layoutTarget val="inner"/>
          <c:xMode val="edge"/>
          <c:yMode val="edge"/>
          <c:x val="0.1205995188101487"/>
          <c:y val="0.11158573928258973"/>
          <c:w val="0.7397073490813646"/>
          <c:h val="0.79822506561679785"/>
        </c:manualLayout>
      </c:layout>
      <c:barChart>
        <c:barDir val="col"/>
        <c:grouping val="clustered"/>
        <c:ser>
          <c:idx val="0"/>
          <c:order val="0"/>
          <c:val>
            <c:numRef>
              <c:f>Sheet1!$E$2:$E$16</c:f>
              <c:numCache>
                <c:formatCode>General</c:formatCode>
                <c:ptCount val="15"/>
                <c:pt idx="0">
                  <c:v>63</c:v>
                </c:pt>
                <c:pt idx="1">
                  <c:v>53</c:v>
                </c:pt>
                <c:pt idx="2">
                  <c:v>45</c:v>
                </c:pt>
                <c:pt idx="3">
                  <c:v>38</c:v>
                </c:pt>
                <c:pt idx="4">
                  <c:v>38</c:v>
                </c:pt>
                <c:pt idx="5">
                  <c:v>38</c:v>
                </c:pt>
                <c:pt idx="6">
                  <c:v>31</c:v>
                </c:pt>
                <c:pt idx="7">
                  <c:v>31</c:v>
                </c:pt>
                <c:pt idx="8">
                  <c:v>30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</c:numCache>
            </c:numRef>
          </c:val>
        </c:ser>
        <c:axId val="63057280"/>
        <c:axId val="63156608"/>
      </c:barChart>
      <c:catAx>
        <c:axId val="63057280"/>
        <c:scaling>
          <c:orientation val="minMax"/>
        </c:scaling>
        <c:delete val="1"/>
        <c:axPos val="b"/>
        <c:tickLblPos val="nextTo"/>
        <c:crossAx val="63156608"/>
        <c:crosses val="autoZero"/>
        <c:auto val="1"/>
        <c:lblAlgn val="ctr"/>
        <c:lblOffset val="100"/>
      </c:catAx>
      <c:valAx>
        <c:axId val="63156608"/>
        <c:scaling>
          <c:orientation val="minMax"/>
        </c:scaling>
        <c:delete val="1"/>
        <c:axPos val="l"/>
        <c:numFmt formatCode="General" sourceLinked="1"/>
        <c:tickLblPos val="nextTo"/>
        <c:crossAx val="63057280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EA4E3-2575-4397-B907-19712AE63903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E39AA-F408-4769-8BD5-685120793C70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F46A8-C328-48FF-BDB1-2307D927BE04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67742-D879-478D-91F1-EBB25153C451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67742-D879-478D-91F1-EBB25153C451}" type="slidenum">
              <a:rPr lang="lt-LT" smtClean="0"/>
              <a:pPr/>
              <a:t>1</a:t>
            </a:fld>
            <a:endParaRPr lang="lt-L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DBE9BC-0CEB-4967-B235-E5F7CE7A93D0}" type="slidenum">
              <a:rPr lang="lt-LT" smtClean="0"/>
              <a:pPr/>
              <a:t>‹#›</a:t>
            </a:fld>
            <a:endParaRPr lang="lt-L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rog_1024x76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24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Varliukai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400800" cy="1752600"/>
          </a:xfrm>
        </p:spPr>
        <p:txBody>
          <a:bodyPr>
            <a:normAutofit/>
          </a:bodyPr>
          <a:lstStyle/>
          <a:p>
            <a:r>
              <a:rPr lang="lt-LT" sz="2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Vilius Visockas</a:t>
            </a:r>
            <a:endParaRPr lang="lt-LT" sz="20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13323-DD8E-472F-BD3E-EFD63319C06D}" type="datetimeFigureOut">
              <a:rPr lang="lt-LT" smtClean="0"/>
              <a:pPr/>
              <a:t>2008.04.10</a:t>
            </a:fld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Sprendimas</a:t>
            </a:r>
            <a:br>
              <a:rPr lang="lt-LT" dirty="0" smtClean="0"/>
            </a:br>
            <a:r>
              <a:rPr lang="lt-LT" sz="3100" dirty="0" smtClean="0"/>
              <a:t>Komponento nagrinėjimas</a:t>
            </a:r>
            <a:endParaRPr lang="lt-LT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err="1" smtClean="0"/>
              <a:t>Jungaus</a:t>
            </a:r>
            <a:r>
              <a:rPr lang="lt-LT" dirty="0" smtClean="0"/>
              <a:t> komponento nagrinėjimas</a:t>
            </a:r>
          </a:p>
          <a:p>
            <a:pPr lvl="1"/>
            <a:r>
              <a:rPr lang="lt-LT" dirty="0" smtClean="0"/>
              <a:t>Pradedame nuo bet kurios viršūnės</a:t>
            </a:r>
          </a:p>
          <a:p>
            <a:pPr lvl="1"/>
            <a:r>
              <a:rPr lang="lt-LT" dirty="0" smtClean="0"/>
              <a:t>Atliekama paiešką į plotį</a:t>
            </a:r>
          </a:p>
          <a:p>
            <a:pPr lvl="1"/>
            <a:r>
              <a:rPr lang="lt-LT" dirty="0" smtClean="0"/>
              <a:t>Žymimės atstumą nuo pradinės viršūnės</a:t>
            </a:r>
          </a:p>
          <a:p>
            <a:pPr lvl="2"/>
            <a:r>
              <a:rPr lang="lt-LT" dirty="0" smtClean="0"/>
              <a:t>Teigiamas reikš, kad varliukas yra į dešinę nuo pradinio</a:t>
            </a:r>
          </a:p>
          <a:p>
            <a:pPr lvl="2"/>
            <a:r>
              <a:rPr lang="lt-LT" dirty="0" smtClean="0"/>
              <a:t>Neigiamas reikš, kad varliukas yra kairę nuo pradinio 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Sprendimas</a:t>
            </a:r>
            <a:br>
              <a:rPr lang="lt-LT" dirty="0" smtClean="0"/>
            </a:br>
            <a:r>
              <a:rPr lang="lt-LT" sz="3100" dirty="0" smtClean="0"/>
              <a:t>Atstumų skaičiavimas</a:t>
            </a:r>
            <a:endParaRPr lang="lt-LT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Pradedame nuo bet kurios viršūnės</a:t>
            </a:r>
          </a:p>
          <a:p>
            <a:r>
              <a:rPr lang="lt-LT" dirty="0" smtClean="0"/>
              <a:t>Atliekama paiešką į plotį</a:t>
            </a:r>
          </a:p>
          <a:p>
            <a:r>
              <a:rPr lang="lt-LT" dirty="0" smtClean="0"/>
              <a:t>Žymimės atstumą nuo pradinės viršūnės</a:t>
            </a:r>
          </a:p>
          <a:p>
            <a:pPr lvl="1"/>
            <a:r>
              <a:rPr lang="lt-LT" dirty="0" smtClean="0"/>
              <a:t>Teigiamas reikš, kad varliukas yra į dešinę nuo pradinio</a:t>
            </a:r>
          </a:p>
          <a:p>
            <a:pPr lvl="1"/>
            <a:r>
              <a:rPr lang="lt-LT" dirty="0" smtClean="0"/>
              <a:t>Neigiamas reikš, kad varliukas yra į kairę nuo pradinio 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Sprendimas</a:t>
            </a:r>
            <a:br>
              <a:rPr lang="lt-LT" dirty="0" smtClean="0"/>
            </a:br>
            <a:r>
              <a:rPr lang="lt-LT" sz="3100" dirty="0" smtClean="0"/>
              <a:t>Atsakymo radimas</a:t>
            </a:r>
            <a:endParaRPr lang="lt-LT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Tegu A yra mažiausias atstumas (kairiausias varliukas)</a:t>
            </a:r>
          </a:p>
          <a:p>
            <a:r>
              <a:rPr lang="lt-LT" dirty="0" smtClean="0"/>
              <a:t>Tegu B yra didžiausias atstumas (dešiniausias varliukas)</a:t>
            </a:r>
          </a:p>
          <a:p>
            <a:r>
              <a:rPr lang="lt-LT" dirty="0" err="1" smtClean="0"/>
              <a:t>Ataskymas</a:t>
            </a:r>
            <a:r>
              <a:rPr lang="lt-LT" dirty="0" smtClean="0"/>
              <a:t>: B – A + 1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Sprendimas</a:t>
            </a:r>
            <a:br>
              <a:rPr lang="lt-LT" dirty="0" smtClean="0"/>
            </a:br>
            <a:r>
              <a:rPr lang="lt-LT" sz="3100" dirty="0" smtClean="0"/>
              <a:t>Klaidų aptikimas</a:t>
            </a:r>
            <a:endParaRPr lang="lt-LT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Klaida gali būti dvejų rūšių</a:t>
            </a:r>
          </a:p>
          <a:p>
            <a:pPr lvl="1"/>
            <a:r>
              <a:rPr lang="lt-LT" dirty="0" smtClean="0"/>
              <a:t>Antrą kartą aptikus viršūnę, skiriasi surastas atstumas</a:t>
            </a:r>
          </a:p>
          <a:p>
            <a:pPr lvl="1"/>
            <a:r>
              <a:rPr lang="lt-LT" dirty="0" smtClean="0"/>
              <a:t>Jei yra dvi briaunos A &gt; B, B &lt; A, klaidą atpažįstame dar nuskaitę.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643182"/>
            <a:ext cx="2857520" cy="1000132"/>
          </a:xfrm>
        </p:spPr>
        <p:txBody>
          <a:bodyPr>
            <a:normAutofit/>
          </a:bodyPr>
          <a:lstStyle/>
          <a:p>
            <a:r>
              <a:rPr lang="lt-LT" dirty="0" smtClean="0"/>
              <a:t>Pavyzdys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357422" y="1500174"/>
            <a:ext cx="1785950" cy="2286016"/>
            <a:chOff x="2357422" y="1500174"/>
            <a:chExt cx="1785950" cy="2286016"/>
          </a:xfrm>
        </p:grpSpPr>
        <p:sp>
          <p:nvSpPr>
            <p:cNvPr id="8" name="Oval 7"/>
            <p:cNvSpPr/>
            <p:nvPr/>
          </p:nvSpPr>
          <p:spPr>
            <a:xfrm>
              <a:off x="2357422" y="2285992"/>
              <a:ext cx="714380" cy="642942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sz="4000" dirty="0" smtClean="0">
                  <a:solidFill>
                    <a:schemeClr val="tx1"/>
                  </a:solidFill>
                  <a:latin typeface="Aharoni" pitchFamily="2" charset="-79"/>
                  <a:cs typeface="Aharoni" pitchFamily="2" charset="-79"/>
                </a:rPr>
                <a:t>3</a:t>
              </a:r>
              <a:endParaRPr lang="lt-LT" sz="4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357554" y="3143248"/>
              <a:ext cx="714380" cy="642942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sz="4000" dirty="0" smtClean="0">
                  <a:solidFill>
                    <a:schemeClr val="tx1"/>
                  </a:solidFill>
                  <a:latin typeface="Aharoni" pitchFamily="2" charset="-79"/>
                  <a:cs typeface="Aharoni" pitchFamily="2" charset="-79"/>
                </a:rPr>
                <a:t>4</a:t>
              </a:r>
              <a:endParaRPr lang="lt-LT" sz="4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428992" y="1500174"/>
              <a:ext cx="714380" cy="642942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t-LT" sz="4000" dirty="0">
                  <a:solidFill>
                    <a:schemeClr val="tx1"/>
                  </a:solidFill>
                  <a:latin typeface="Aharoni" pitchFamily="2" charset="-79"/>
                  <a:cs typeface="Aharoni" pitchFamily="2" charset="-79"/>
                </a:rPr>
                <a:t>6</a:t>
              </a:r>
            </a:p>
          </p:txBody>
        </p:sp>
        <p:cxnSp>
          <p:nvCxnSpPr>
            <p:cNvPr id="13" name="Straight Arrow Connector 12"/>
            <p:cNvCxnSpPr>
              <a:stCxn id="8" idx="7"/>
              <a:endCxn id="11" idx="3"/>
            </p:cNvCxnSpPr>
            <p:nvPr/>
          </p:nvCxnSpPr>
          <p:spPr>
            <a:xfrm rot="5400000" flipH="1" flipV="1">
              <a:off x="3084802" y="1931340"/>
              <a:ext cx="331190" cy="5664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5"/>
              <a:endCxn id="9" idx="1"/>
            </p:cNvCxnSpPr>
            <p:nvPr/>
          </p:nvCxnSpPr>
          <p:spPr>
            <a:xfrm rot="16200000" flipH="1">
              <a:off x="3013364" y="2788596"/>
              <a:ext cx="402628" cy="4949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Pavyzdys</a:t>
            </a:r>
            <a:br>
              <a:rPr lang="lt-LT" dirty="0" smtClean="0"/>
            </a:br>
            <a:r>
              <a:rPr lang="lt-LT" sz="3100" dirty="0" smtClean="0"/>
              <a:t>Grafo sudarymas</a:t>
            </a:r>
            <a:endParaRPr lang="lt-LT" sz="31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143636" y="4071942"/>
          <a:ext cx="285751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217"/>
                <a:gridCol w="408217"/>
                <a:gridCol w="408217"/>
                <a:gridCol w="408217"/>
                <a:gridCol w="408217"/>
                <a:gridCol w="408217"/>
                <a:gridCol w="408217"/>
              </a:tblGrid>
              <a:tr h="217759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</a:t>
                      </a:r>
                      <a:endParaRPr lang="lt-LT" dirty="0"/>
                    </a:p>
                  </a:txBody>
                  <a:tcPr/>
                </a:tc>
              </a:tr>
              <a:tr h="217759"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217759">
                <a:tc>
                  <a:txBody>
                    <a:bodyPr/>
                    <a:lstStyle/>
                    <a:p>
                      <a:r>
                        <a:rPr lang="lt-LT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-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217759">
                <a:tc>
                  <a:txBody>
                    <a:bodyPr/>
                    <a:lstStyle/>
                    <a:p>
                      <a:r>
                        <a:rPr lang="lt-LT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-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lt-LT" dirty="0"/>
                    </a:p>
                  </a:txBody>
                  <a:tcPr/>
                </a:tc>
              </a:tr>
              <a:tr h="217759">
                <a:tc>
                  <a:txBody>
                    <a:bodyPr/>
                    <a:lstStyle/>
                    <a:p>
                      <a:r>
                        <a:rPr lang="lt-LT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+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217759"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-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217759">
                <a:tc>
                  <a:txBody>
                    <a:bodyPr/>
                    <a:lstStyle/>
                    <a:p>
                      <a:r>
                        <a:rPr lang="lt-LT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-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6572264" y="3143248"/>
            <a:ext cx="714380" cy="64294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1</a:t>
            </a:r>
            <a:endParaRPr lang="lt-LT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5500694" y="2143116"/>
            <a:ext cx="714380" cy="64294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2</a:t>
            </a:r>
          </a:p>
        </p:txBody>
      </p:sp>
      <p:sp>
        <p:nvSpPr>
          <p:cNvPr id="22" name="Oval 21"/>
          <p:cNvSpPr/>
          <p:nvPr/>
        </p:nvSpPr>
        <p:spPr>
          <a:xfrm>
            <a:off x="4572000" y="3000372"/>
            <a:ext cx="714380" cy="64294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5</a:t>
            </a:r>
            <a:endParaRPr lang="lt-LT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24" name="Straight Arrow Connector 23"/>
          <p:cNvCxnSpPr>
            <a:stCxn id="19" idx="1"/>
            <a:endCxn id="20" idx="5"/>
          </p:cNvCxnSpPr>
          <p:nvPr/>
        </p:nvCxnSpPr>
        <p:spPr>
          <a:xfrm rot="16200000" flipV="1">
            <a:off x="6120917" y="2681439"/>
            <a:ext cx="545504" cy="5664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3"/>
            <a:endCxn id="22" idx="7"/>
          </p:cNvCxnSpPr>
          <p:nvPr/>
        </p:nvCxnSpPr>
        <p:spPr>
          <a:xfrm rot="5400000">
            <a:off x="5192223" y="2681439"/>
            <a:ext cx="402628" cy="423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572264" y="3143248"/>
            <a:ext cx="714380" cy="64294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1</a:t>
            </a:r>
            <a:endParaRPr lang="lt-LT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Oval 6"/>
          <p:cNvSpPr/>
          <p:nvPr/>
        </p:nvSpPr>
        <p:spPr>
          <a:xfrm>
            <a:off x="5500694" y="2143116"/>
            <a:ext cx="714380" cy="64294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2</a:t>
            </a:r>
          </a:p>
        </p:txBody>
      </p:sp>
      <p:sp>
        <p:nvSpPr>
          <p:cNvPr id="10" name="Oval 9"/>
          <p:cNvSpPr/>
          <p:nvPr/>
        </p:nvSpPr>
        <p:spPr>
          <a:xfrm>
            <a:off x="4572000" y="3000372"/>
            <a:ext cx="714380" cy="64294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5</a:t>
            </a:r>
            <a:endParaRPr lang="lt-LT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21" name="Straight Arrow Connector 20"/>
          <p:cNvCxnSpPr>
            <a:stCxn id="6" idx="1"/>
            <a:endCxn id="7" idx="5"/>
          </p:cNvCxnSpPr>
          <p:nvPr/>
        </p:nvCxnSpPr>
        <p:spPr>
          <a:xfrm rot="16200000" flipV="1">
            <a:off x="6120917" y="2681439"/>
            <a:ext cx="545504" cy="5664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3"/>
            <a:endCxn id="10" idx="7"/>
          </p:cNvCxnSpPr>
          <p:nvPr/>
        </p:nvCxnSpPr>
        <p:spPr>
          <a:xfrm rot="5400000">
            <a:off x="5192223" y="2681439"/>
            <a:ext cx="402628" cy="423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Pavyzdys</a:t>
            </a:r>
            <a:br>
              <a:rPr lang="lt-LT" dirty="0" smtClean="0"/>
            </a:br>
            <a:r>
              <a:rPr lang="lt-LT" sz="3100" dirty="0" smtClean="0"/>
              <a:t>Komponentai</a:t>
            </a:r>
            <a:endParaRPr lang="lt-LT" sz="3100" dirty="0"/>
          </a:p>
        </p:txBody>
      </p:sp>
      <p:sp>
        <p:nvSpPr>
          <p:cNvPr id="19" name="TextBox 18"/>
          <p:cNvSpPr txBox="1"/>
          <p:nvPr/>
        </p:nvSpPr>
        <p:spPr>
          <a:xfrm>
            <a:off x="5429256" y="1428736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latin typeface="Aharoni" pitchFamily="2" charset="-79"/>
                <a:cs typeface="Aharoni" pitchFamily="2" charset="-79"/>
              </a:rPr>
              <a:t>D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=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0</a:t>
            </a:r>
            <a:endParaRPr lang="lt-LT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7620" y="228599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latin typeface="Aharoni" pitchFamily="2" charset="-79"/>
                <a:cs typeface="Aharoni" pitchFamily="2" charset="-79"/>
              </a:rPr>
              <a:t>D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=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1</a:t>
            </a:r>
            <a:endParaRPr lang="lt-LT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43768" y="2428868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latin typeface="Aharoni" pitchFamily="2" charset="-79"/>
                <a:cs typeface="Aharoni" pitchFamily="2" charset="-79"/>
              </a:rPr>
              <a:t>D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=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-1</a:t>
            </a:r>
            <a:endParaRPr lang="lt-LT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43306" y="4000504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Atsakymas</a:t>
            </a:r>
            <a:r>
              <a:rPr lang="en-US" dirty="0" smtClean="0"/>
              <a:t>: MAX(D) – MIN (D) + 1 = 3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572264" y="3143248"/>
            <a:ext cx="714380" cy="64294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1</a:t>
            </a:r>
            <a:endParaRPr lang="lt-LT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Oval 6"/>
          <p:cNvSpPr/>
          <p:nvPr/>
        </p:nvSpPr>
        <p:spPr>
          <a:xfrm>
            <a:off x="5500694" y="2143116"/>
            <a:ext cx="714380" cy="64294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2</a:t>
            </a:r>
          </a:p>
        </p:txBody>
      </p:sp>
      <p:sp>
        <p:nvSpPr>
          <p:cNvPr id="10" name="Oval 9"/>
          <p:cNvSpPr/>
          <p:nvPr/>
        </p:nvSpPr>
        <p:spPr>
          <a:xfrm>
            <a:off x="4572000" y="3000372"/>
            <a:ext cx="714380" cy="64294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5</a:t>
            </a:r>
            <a:endParaRPr lang="lt-LT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21" name="Straight Arrow Connector 20"/>
          <p:cNvCxnSpPr>
            <a:stCxn id="6" idx="1"/>
            <a:endCxn id="7" idx="5"/>
          </p:cNvCxnSpPr>
          <p:nvPr/>
        </p:nvCxnSpPr>
        <p:spPr>
          <a:xfrm rot="16200000" flipV="1">
            <a:off x="6120917" y="2681439"/>
            <a:ext cx="545504" cy="5664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3"/>
            <a:endCxn id="10" idx="7"/>
          </p:cNvCxnSpPr>
          <p:nvPr/>
        </p:nvCxnSpPr>
        <p:spPr>
          <a:xfrm rot="5400000">
            <a:off x="5192223" y="2681439"/>
            <a:ext cx="402628" cy="423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Pavyzdys</a:t>
            </a:r>
            <a:br>
              <a:rPr lang="lt-LT" dirty="0" smtClean="0"/>
            </a:br>
            <a:r>
              <a:rPr lang="lt-LT" sz="3100" dirty="0" smtClean="0"/>
              <a:t>Komponentai</a:t>
            </a:r>
            <a:endParaRPr lang="lt-LT" sz="3100" dirty="0"/>
          </a:p>
        </p:txBody>
      </p:sp>
      <p:sp>
        <p:nvSpPr>
          <p:cNvPr id="19" name="TextBox 18"/>
          <p:cNvSpPr txBox="1"/>
          <p:nvPr/>
        </p:nvSpPr>
        <p:spPr>
          <a:xfrm>
            <a:off x="5429256" y="1428736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latin typeface="Aharoni" pitchFamily="2" charset="-79"/>
                <a:cs typeface="Aharoni" pitchFamily="2" charset="-79"/>
              </a:rPr>
              <a:t>D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=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0</a:t>
            </a:r>
            <a:endParaRPr lang="lt-LT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7620" y="228599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latin typeface="Aharoni" pitchFamily="2" charset="-79"/>
                <a:cs typeface="Aharoni" pitchFamily="2" charset="-79"/>
              </a:rPr>
              <a:t>D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=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1</a:t>
            </a:r>
            <a:endParaRPr lang="lt-LT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43768" y="2428868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latin typeface="Aharoni" pitchFamily="2" charset="-79"/>
                <a:cs typeface="Aharoni" pitchFamily="2" charset="-79"/>
              </a:rPr>
              <a:t>D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=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-1</a:t>
            </a:r>
            <a:endParaRPr lang="lt-LT" sz="3200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13" name="Straight Arrow Connector 12"/>
          <p:cNvCxnSpPr>
            <a:stCxn id="10" idx="6"/>
            <a:endCxn id="6" idx="2"/>
          </p:cNvCxnSpPr>
          <p:nvPr/>
        </p:nvCxnSpPr>
        <p:spPr>
          <a:xfrm>
            <a:off x="5286380" y="3321843"/>
            <a:ext cx="1285884" cy="14287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929322" y="4000504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latin typeface="Aharoni" pitchFamily="2" charset="-79"/>
                <a:cs typeface="Aharoni" pitchFamily="2" charset="-79"/>
              </a:rPr>
              <a:t>D 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= -1 </a:t>
            </a:r>
            <a:r>
              <a:rPr lang="en-US" sz="2000" dirty="0" err="1" smtClean="0">
                <a:latin typeface="Aharoni" pitchFamily="2" charset="-79"/>
                <a:cs typeface="Aharoni" pitchFamily="2" charset="-79"/>
              </a:rPr>
              <a:t>ar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1 +1 = 2? </a:t>
            </a:r>
            <a:endParaRPr lang="lt-LT" sz="32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643182"/>
            <a:ext cx="2857520" cy="1000132"/>
          </a:xfrm>
        </p:spPr>
        <p:txBody>
          <a:bodyPr>
            <a:normAutofit/>
          </a:bodyPr>
          <a:lstStyle/>
          <a:p>
            <a:r>
              <a:rPr lang="en-US" dirty="0" err="1" smtClean="0"/>
              <a:t>Statistika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643182"/>
            <a:ext cx="2857520" cy="1000132"/>
          </a:xfrm>
        </p:spPr>
        <p:txBody>
          <a:bodyPr>
            <a:normAutofit/>
          </a:bodyPr>
          <a:lstStyle/>
          <a:p>
            <a:r>
              <a:rPr lang="en-US" dirty="0" err="1" smtClean="0"/>
              <a:t>Pabaigai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Turinys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Sąlyga</a:t>
            </a:r>
          </a:p>
          <a:p>
            <a:r>
              <a:rPr lang="lt-LT" dirty="0" smtClean="0"/>
              <a:t>Sprendimas</a:t>
            </a:r>
          </a:p>
          <a:p>
            <a:r>
              <a:rPr lang="lt-LT" dirty="0" smtClean="0"/>
              <a:t>Pavyzdys</a:t>
            </a:r>
          </a:p>
          <a:p>
            <a:r>
              <a:rPr lang="lt-LT" dirty="0" smtClean="0"/>
              <a:t>Statistika</a:t>
            </a:r>
            <a:endParaRPr lang="en-US" dirty="0" smtClean="0"/>
          </a:p>
          <a:p>
            <a:r>
              <a:rPr lang="en-US" dirty="0" err="1" smtClean="0"/>
              <a:t>Pabaigai</a:t>
            </a:r>
            <a:endParaRPr lang="lt-LT" dirty="0"/>
          </a:p>
        </p:txBody>
      </p:sp>
      <p:pic>
        <p:nvPicPr>
          <p:cNvPr id="4" name="Picture 3" descr="varliuka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5590539"/>
            <a:ext cx="2239182" cy="12674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Pabaigai</a:t>
            </a:r>
            <a:r>
              <a:rPr lang="lt-LT" dirty="0" smtClean="0"/>
              <a:t/>
            </a:r>
            <a:br>
              <a:rPr lang="lt-LT" dirty="0" smtClean="0"/>
            </a:br>
            <a:r>
              <a:rPr lang="lt-LT" sz="3100" dirty="0" err="1" smtClean="0"/>
              <a:t>Did</a:t>
            </a:r>
            <a:r>
              <a:rPr lang="lt-LT" sz="3100" dirty="0" smtClean="0"/>
              <a:t> </a:t>
            </a:r>
            <a:r>
              <a:rPr lang="lt-LT" sz="3100" dirty="0" err="1" smtClean="0"/>
              <a:t>you</a:t>
            </a:r>
            <a:r>
              <a:rPr lang="lt-LT" sz="3100" dirty="0" smtClean="0"/>
              <a:t> </a:t>
            </a:r>
            <a:r>
              <a:rPr lang="lt-LT" sz="3100" dirty="0" err="1" smtClean="0"/>
              <a:t>know</a:t>
            </a:r>
            <a:r>
              <a:rPr lang="lt-LT" sz="3100" dirty="0" smtClean="0"/>
              <a:t>?</a:t>
            </a:r>
            <a:endParaRPr lang="lt-LT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Varlės odoje yra 200 kartų stipresnio analgetiko nei morfinas</a:t>
            </a:r>
          </a:p>
          <a:p>
            <a:r>
              <a:rPr lang="lt-LT" dirty="0" smtClean="0"/>
              <a:t>Varlių kaulai, panašiai kaip medžiai, formuoja rieves, pagal kurias mokslininkai gali nustatyti jų amžių</a:t>
            </a:r>
          </a:p>
          <a:p>
            <a:r>
              <a:rPr lang="lt-LT" dirty="0" smtClean="0"/>
              <a:t>Viena dykumos varlė gali išgyventi be vandens 7 metus</a:t>
            </a:r>
          </a:p>
          <a:p>
            <a:r>
              <a:rPr lang="lt-LT" dirty="0" smtClean="0"/>
              <a:t>Varlė gali keisti odos spalvą</a:t>
            </a:r>
          </a:p>
          <a:p>
            <a:r>
              <a:rPr lang="lt-LT" dirty="0" smtClean="0"/>
              <a:t>Varlės nušoka iki 20 daugiau savo paties ilgio</a:t>
            </a:r>
          </a:p>
          <a:p>
            <a:r>
              <a:rPr lang="lt-LT" dirty="0" smtClean="0"/>
              <a:t>Didžiausia pasaulyje varlė yra maždaug pėdos ilgio</a:t>
            </a:r>
          </a:p>
          <a:p>
            <a:r>
              <a:rPr lang="lt-LT" dirty="0" smtClean="0"/>
              <a:t>Mažiausia pasaulyje varlė yra maždaug 1.5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Pabaigai</a:t>
            </a:r>
            <a:r>
              <a:rPr lang="lt-LT" dirty="0" smtClean="0"/>
              <a:t/>
            </a:r>
            <a:br>
              <a:rPr lang="lt-LT" dirty="0" smtClean="0"/>
            </a:br>
            <a:r>
              <a:rPr lang="lt-LT" sz="3100" dirty="0" smtClean="0"/>
              <a:t>Žmonės</a:t>
            </a:r>
            <a:endParaRPr lang="lt-LT" sz="3100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2571744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800" dirty="0" smtClean="0"/>
              <a:t>Žmonės, kurie tiria varles?</a:t>
            </a:r>
            <a:endParaRPr lang="lt-LT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643314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 smtClean="0"/>
              <a:t>HERPETOLOGAI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Pabaigai</a:t>
            </a:r>
            <a:r>
              <a:rPr lang="lt-LT" dirty="0" smtClean="0"/>
              <a:t/>
            </a:r>
            <a:br>
              <a:rPr lang="lt-LT" dirty="0" smtClean="0"/>
            </a:br>
            <a:r>
              <a:rPr lang="lt-LT" sz="3100" dirty="0" smtClean="0"/>
              <a:t>Mitai</a:t>
            </a:r>
            <a:endParaRPr lang="lt-LT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Kadangi varlės pasirodo per lietų, žmonės manydavo, kad jos nukrisdavo kartu su lietum. </a:t>
            </a:r>
            <a:r>
              <a:rPr lang="lt-LT" smtClean="0"/>
              <a:t>Galiausiai jie </a:t>
            </a:r>
            <a:r>
              <a:rPr lang="lt-LT" dirty="0" smtClean="0"/>
              <a:t>pradėjo jas gaudyti, kad įsitikintų, ar tai tiesa.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428860" y="16430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Pabaigai</a:t>
            </a:r>
            <a:r>
              <a:rPr lang="lt-LT" dirty="0" smtClean="0"/>
              <a:t/>
            </a:r>
            <a:br>
              <a:rPr lang="lt-LT" dirty="0" smtClean="0"/>
            </a:br>
            <a:r>
              <a:rPr lang="lt-LT" sz="3100" dirty="0" smtClean="0"/>
              <a:t>Statistika</a:t>
            </a:r>
            <a:endParaRPr lang="lt-LT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643182"/>
            <a:ext cx="2857520" cy="100013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Klausimai</a:t>
            </a:r>
            <a:r>
              <a:rPr lang="lt-LT" dirty="0" smtClean="0"/>
              <a:t>??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44" y="2500306"/>
            <a:ext cx="2286016" cy="1000132"/>
          </a:xfrm>
        </p:spPr>
        <p:txBody>
          <a:bodyPr/>
          <a:lstStyle/>
          <a:p>
            <a:r>
              <a:rPr lang="lt-LT" dirty="0" smtClean="0"/>
              <a:t>Sąlyga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Sąlyga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Varliukai stovi starto pozicijose</a:t>
            </a:r>
          </a:p>
          <a:p>
            <a:r>
              <a:rPr lang="lt-LT" dirty="0" smtClean="0"/>
              <a:t>Vienoje pozicijoje jų gali būti keletas</a:t>
            </a:r>
          </a:p>
          <a:p>
            <a:r>
              <a:rPr lang="lt-LT" dirty="0" smtClean="0"/>
              <a:t>Varliukai gali matyti dalį (nebūtinai visus) lygiai viena pozicija toliau esančių varliukų</a:t>
            </a:r>
            <a:endParaRPr lang="lt-LT" dirty="0"/>
          </a:p>
        </p:txBody>
      </p:sp>
      <p:pic>
        <p:nvPicPr>
          <p:cNvPr id="1026" name="Picture 2" descr="var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643314"/>
            <a:ext cx="3000396" cy="264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Sąlyga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t-LT" dirty="0" smtClean="0"/>
              <a:t>Kiek mažiausiai starto pozicijų gali būti?</a:t>
            </a:r>
            <a:endParaRPr lang="lt-LT" dirty="0"/>
          </a:p>
        </p:txBody>
      </p:sp>
      <p:pic>
        <p:nvPicPr>
          <p:cNvPr id="5" name="Picture 4" descr="Bufo_viridis_(Marek_Szczepanek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2857496"/>
            <a:ext cx="3062302" cy="1992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Sąlyga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7829576" cy="636264"/>
          </a:xfrm>
        </p:spPr>
        <p:txBody>
          <a:bodyPr/>
          <a:lstStyle/>
          <a:p>
            <a:pPr>
              <a:buNone/>
            </a:pPr>
            <a:r>
              <a:rPr lang="lt-LT" dirty="0" smtClean="0"/>
              <a:t>Ne visada įmanomas toks varliukų išsidėstymas</a:t>
            </a:r>
            <a:endParaRPr lang="lt-LT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357290" y="3143248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285984" y="3143248"/>
            <a:ext cx="92869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357290" y="3429000"/>
            <a:ext cx="192882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28662" y="3286124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A</a:t>
            </a:r>
            <a:endParaRPr lang="lt-LT" dirty="0"/>
          </a:p>
        </p:txBody>
      </p:sp>
      <p:sp>
        <p:nvSpPr>
          <p:cNvPr id="17" name="TextBox 16"/>
          <p:cNvSpPr txBox="1"/>
          <p:nvPr/>
        </p:nvSpPr>
        <p:spPr>
          <a:xfrm>
            <a:off x="2357422" y="278605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B</a:t>
            </a:r>
            <a:endParaRPr lang="lt-LT" dirty="0"/>
          </a:p>
        </p:txBody>
      </p:sp>
      <p:sp>
        <p:nvSpPr>
          <p:cNvPr id="18" name="TextBox 17"/>
          <p:cNvSpPr txBox="1"/>
          <p:nvPr/>
        </p:nvSpPr>
        <p:spPr>
          <a:xfrm>
            <a:off x="3286116" y="370261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C</a:t>
            </a:r>
            <a:endParaRPr lang="lt-LT" dirty="0"/>
          </a:p>
        </p:txBody>
      </p:sp>
      <p:sp>
        <p:nvSpPr>
          <p:cNvPr id="19" name="TextBox 18"/>
          <p:cNvSpPr txBox="1"/>
          <p:nvPr/>
        </p:nvSpPr>
        <p:spPr>
          <a:xfrm>
            <a:off x="3643306" y="307181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i="1" dirty="0" smtClean="0"/>
              <a:t>Pavyzdys</a:t>
            </a:r>
            <a:r>
              <a:rPr lang="lt-LT" i="1" dirty="0" smtClean="0"/>
              <a:t>.  A negali matyti B, ir C.</a:t>
            </a:r>
            <a:endParaRPr lang="lt-L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926" y="2786058"/>
            <a:ext cx="2857520" cy="1000132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Sprendimas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4800" dirty="0" smtClean="0"/>
              <a:t>Sprendimas</a:t>
            </a:r>
            <a:br>
              <a:rPr lang="lt-LT" sz="4800" dirty="0" smtClean="0"/>
            </a:br>
            <a:r>
              <a:rPr lang="lt-LT" sz="3100" dirty="0" smtClean="0"/>
              <a:t>Grafo sudarymas</a:t>
            </a:r>
            <a:endParaRPr lang="lt-LT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Modeliuojame grafą</a:t>
            </a:r>
          </a:p>
          <a:p>
            <a:pPr lvl="1"/>
            <a:r>
              <a:rPr lang="lt-LT" dirty="0" smtClean="0"/>
              <a:t>Grafo viršūnės – varliukai</a:t>
            </a:r>
          </a:p>
          <a:p>
            <a:pPr lvl="1"/>
            <a:r>
              <a:rPr lang="lt-LT" dirty="0" smtClean="0"/>
              <a:t>Grafo briauna tarp viršūnių A ir B</a:t>
            </a:r>
          </a:p>
          <a:p>
            <a:pPr lvl="2"/>
            <a:r>
              <a:rPr lang="lt-LT" dirty="0" smtClean="0"/>
              <a:t>+1, jei varliukas A mato B</a:t>
            </a:r>
          </a:p>
          <a:p>
            <a:pPr lvl="2"/>
            <a:r>
              <a:rPr lang="lt-LT" dirty="0" smtClean="0"/>
              <a:t>-1, jei varliukas B mato A</a:t>
            </a:r>
          </a:p>
          <a:p>
            <a:pPr lvl="2"/>
            <a:r>
              <a:rPr lang="lt-LT" dirty="0" smtClean="0"/>
              <a:t>0, kitu atveju.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Sprendimas</a:t>
            </a:r>
            <a:br>
              <a:rPr lang="lt-LT" dirty="0" smtClean="0"/>
            </a:br>
            <a:r>
              <a:rPr lang="lt-LT" sz="3100" dirty="0" smtClean="0"/>
              <a:t>Skaidymas komponentais</a:t>
            </a:r>
            <a:endParaRPr lang="lt-LT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Jei grafas nejungus</a:t>
            </a:r>
          </a:p>
          <a:p>
            <a:pPr lvl="1"/>
            <a:r>
              <a:rPr lang="lt-LT" dirty="0" smtClean="0"/>
              <a:t>sprendžiame uždavinį kiekvienai </a:t>
            </a:r>
            <a:r>
              <a:rPr lang="lt-LT" dirty="0" err="1" smtClean="0"/>
              <a:t>jungiai</a:t>
            </a:r>
            <a:r>
              <a:rPr lang="lt-LT" dirty="0" smtClean="0"/>
              <a:t> komponentei</a:t>
            </a:r>
          </a:p>
          <a:p>
            <a:pPr lvl="1"/>
            <a:r>
              <a:rPr lang="lt-LT" dirty="0" smtClean="0"/>
              <a:t>Iš atsakymų išrenkame didžiausią</a:t>
            </a:r>
          </a:p>
          <a:p>
            <a:r>
              <a:rPr lang="lt-LT" dirty="0" smtClean="0"/>
              <a:t>Pavyzdys:</a:t>
            </a:r>
          </a:p>
        </p:txBody>
      </p:sp>
      <p:pic>
        <p:nvPicPr>
          <p:cNvPr id="2050" name="Picture 2" descr="pie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071942"/>
            <a:ext cx="225750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</TotalTime>
  <Words>431</Words>
  <Application>Microsoft Office PowerPoint</Application>
  <PresentationFormat>On-screen Show (4:3)</PresentationFormat>
  <Paragraphs>118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Varliukai</vt:lpstr>
      <vt:lpstr>Turinys</vt:lpstr>
      <vt:lpstr>Sąlyga</vt:lpstr>
      <vt:lpstr>Sąlyga</vt:lpstr>
      <vt:lpstr>Sąlyga</vt:lpstr>
      <vt:lpstr>Sąlyga</vt:lpstr>
      <vt:lpstr>Sprendimas</vt:lpstr>
      <vt:lpstr>Sprendimas Grafo sudarymas</vt:lpstr>
      <vt:lpstr>Sprendimas Skaidymas komponentais</vt:lpstr>
      <vt:lpstr>Sprendimas Komponento nagrinėjimas</vt:lpstr>
      <vt:lpstr>Sprendimas Atstumų skaičiavimas</vt:lpstr>
      <vt:lpstr>Sprendimas Atsakymo radimas</vt:lpstr>
      <vt:lpstr>Sprendimas Klaidų aptikimas</vt:lpstr>
      <vt:lpstr>Pavyzdys</vt:lpstr>
      <vt:lpstr>Pavyzdys Grafo sudarymas</vt:lpstr>
      <vt:lpstr>Pavyzdys Komponentai</vt:lpstr>
      <vt:lpstr>Pavyzdys Komponentai</vt:lpstr>
      <vt:lpstr>Statistika</vt:lpstr>
      <vt:lpstr>Pabaigai</vt:lpstr>
      <vt:lpstr>Pabaigai Did you know?</vt:lpstr>
      <vt:lpstr>Pabaigai Žmonės</vt:lpstr>
      <vt:lpstr>Pabaigai Mitai</vt:lpstr>
      <vt:lpstr>Pabaigai Statistika</vt:lpstr>
      <vt:lpstr>Klausimai??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Varliukai</dc:title>
  <dc:creator>vilius</dc:creator>
  <cp:lastModifiedBy>vilius</cp:lastModifiedBy>
  <cp:revision>17</cp:revision>
  <dcterms:created xsi:type="dcterms:W3CDTF">2008-04-10T05:39:52Z</dcterms:created>
  <dcterms:modified xsi:type="dcterms:W3CDTF">2008-04-10T13:02:30Z</dcterms:modified>
</cp:coreProperties>
</file>